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29"/>
  </p:notesMasterIdLst>
  <p:sldIdLst>
    <p:sldId id="269" r:id="rId5"/>
    <p:sldId id="338" r:id="rId6"/>
    <p:sldId id="327" r:id="rId7"/>
    <p:sldId id="328" r:id="rId8"/>
    <p:sldId id="337" r:id="rId9"/>
    <p:sldId id="296" r:id="rId10"/>
    <p:sldId id="316" r:id="rId11"/>
    <p:sldId id="288" r:id="rId12"/>
    <p:sldId id="285" r:id="rId13"/>
    <p:sldId id="297" r:id="rId14"/>
    <p:sldId id="298" r:id="rId15"/>
    <p:sldId id="283" r:id="rId16"/>
    <p:sldId id="334" r:id="rId17"/>
    <p:sldId id="313" r:id="rId18"/>
    <p:sldId id="277" r:id="rId19"/>
    <p:sldId id="259" r:id="rId20"/>
    <p:sldId id="260" r:id="rId21"/>
    <p:sldId id="320" r:id="rId22"/>
    <p:sldId id="262" r:id="rId23"/>
    <p:sldId id="318" r:id="rId24"/>
    <p:sldId id="325" r:id="rId25"/>
    <p:sldId id="331" r:id="rId26"/>
    <p:sldId id="339" r:id="rId27"/>
    <p:sldId id="34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4"/>
    <a:srgbClr val="DFE61E"/>
    <a:srgbClr val="0071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99614C-4B6D-A0E7-5660-11317CA4D026}" v="244" dt="2026-05-19T17:23:54.426"/>
    <p1510:client id="{C6E32426-6261-01DE-D88E-BC700B8586EE}" v="12" dt="2026-05-19T17:14:04.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ED640B-B406-4B20-A63A-9070F8EC71E2}" type="datetimeFigureOut">
              <a:rPr lang="en-US" smtClean="0"/>
              <a:t>5/19/2026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8A4228A-59A2-46D4-BED9-3D93F25CA97A}" type="slidenum">
              <a:rPr lang="en-US" smtClean="0"/>
              <a:t>‹#›</a:t>
            </a:fld>
            <a:endParaRPr lang="en-US"/>
          </a:p>
        </p:txBody>
      </p:sp>
    </p:spTree>
    <p:extLst>
      <p:ext uri="{BB962C8B-B14F-4D97-AF65-F5344CB8AC3E}">
        <p14:creationId xmlns:p14="http://schemas.microsoft.com/office/powerpoint/2010/main" val="724728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a:t>
            </a:fld>
            <a:endParaRPr lang="en-US"/>
          </a:p>
        </p:txBody>
      </p:sp>
    </p:spTree>
    <p:extLst>
      <p:ext uri="{BB962C8B-B14F-4D97-AF65-F5344CB8AC3E}">
        <p14:creationId xmlns:p14="http://schemas.microsoft.com/office/powerpoint/2010/main" val="321032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19</a:t>
            </a:fld>
            <a:endParaRPr lang="en-US"/>
          </a:p>
        </p:txBody>
      </p:sp>
    </p:spTree>
    <p:extLst>
      <p:ext uri="{BB962C8B-B14F-4D97-AF65-F5344CB8AC3E}">
        <p14:creationId xmlns:p14="http://schemas.microsoft.com/office/powerpoint/2010/main" val="33881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5FFEA-3DF3-901D-03B5-57B1739F5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2BE4D-8750-6ABB-1B2B-2EEB769BA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1C8A1-EF54-5687-6AD4-05C2F75987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72104-38E0-AE75-F7B5-9D429D048AC3}"/>
              </a:ext>
            </a:extLst>
          </p:cNvPr>
          <p:cNvSpPr>
            <a:spLocks noGrp="1"/>
          </p:cNvSpPr>
          <p:nvPr>
            <p:ph type="sldNum" sz="quarter" idx="5"/>
          </p:nvPr>
        </p:nvSpPr>
        <p:spPr/>
        <p:txBody>
          <a:bodyPr/>
          <a:lstStyle/>
          <a:p>
            <a:fld id="{58A4228A-59A2-46D4-BED9-3D93F25CA97A}" type="slidenum">
              <a:rPr lang="en-US" smtClean="0"/>
              <a:t>2</a:t>
            </a:fld>
            <a:endParaRPr lang="en-US"/>
          </a:p>
        </p:txBody>
      </p:sp>
    </p:spTree>
    <p:extLst>
      <p:ext uri="{BB962C8B-B14F-4D97-AF65-F5344CB8AC3E}">
        <p14:creationId xmlns:p14="http://schemas.microsoft.com/office/powerpoint/2010/main" val="11411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8</a:t>
            </a:fld>
            <a:endParaRPr lang="en-US"/>
          </a:p>
        </p:txBody>
      </p:sp>
    </p:spTree>
    <p:extLst>
      <p:ext uri="{BB962C8B-B14F-4D97-AF65-F5344CB8AC3E}">
        <p14:creationId xmlns:p14="http://schemas.microsoft.com/office/powerpoint/2010/main" val="17864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9</a:t>
            </a:fld>
            <a:endParaRPr lang="en-US"/>
          </a:p>
        </p:txBody>
      </p:sp>
    </p:spTree>
    <p:extLst>
      <p:ext uri="{BB962C8B-B14F-4D97-AF65-F5344CB8AC3E}">
        <p14:creationId xmlns:p14="http://schemas.microsoft.com/office/powerpoint/2010/main" val="26290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12</a:t>
            </a:fld>
            <a:endParaRPr lang="en-US"/>
          </a:p>
        </p:txBody>
      </p:sp>
    </p:spTree>
    <p:extLst>
      <p:ext uri="{BB962C8B-B14F-4D97-AF65-F5344CB8AC3E}">
        <p14:creationId xmlns:p14="http://schemas.microsoft.com/office/powerpoint/2010/main" val="10849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13</a:t>
            </a:fld>
            <a:endParaRPr lang="en-US"/>
          </a:p>
        </p:txBody>
      </p:sp>
    </p:spTree>
    <p:extLst>
      <p:ext uri="{BB962C8B-B14F-4D97-AF65-F5344CB8AC3E}">
        <p14:creationId xmlns:p14="http://schemas.microsoft.com/office/powerpoint/2010/main" val="368154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15</a:t>
            </a:fld>
            <a:endParaRPr lang="en-US"/>
          </a:p>
        </p:txBody>
      </p:sp>
    </p:spTree>
    <p:extLst>
      <p:ext uri="{BB962C8B-B14F-4D97-AF65-F5344CB8AC3E}">
        <p14:creationId xmlns:p14="http://schemas.microsoft.com/office/powerpoint/2010/main" val="40188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16</a:t>
            </a:fld>
            <a:endParaRPr lang="en-US"/>
          </a:p>
        </p:txBody>
      </p:sp>
    </p:spTree>
    <p:extLst>
      <p:ext uri="{BB962C8B-B14F-4D97-AF65-F5344CB8AC3E}">
        <p14:creationId xmlns:p14="http://schemas.microsoft.com/office/powerpoint/2010/main" val="235622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4228A-59A2-46D4-BED9-3D93F25CA97A}" type="slidenum">
              <a:rPr lang="en-US" smtClean="0"/>
              <a:t>17</a:t>
            </a:fld>
            <a:endParaRPr lang="en-US"/>
          </a:p>
        </p:txBody>
      </p:sp>
    </p:spTree>
    <p:extLst>
      <p:ext uri="{BB962C8B-B14F-4D97-AF65-F5344CB8AC3E}">
        <p14:creationId xmlns:p14="http://schemas.microsoft.com/office/powerpoint/2010/main" val="201056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6367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5579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58935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917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486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613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28735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9067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935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6452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09A250-FF31-4206-8172-F9D3106AACB1}" type="datetimeFigureOut">
              <a:rPr lang="en-US" dirty="0"/>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90729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509A250-FF31-4206-8172-F9D3106AACB1}" type="datetimeFigureOut">
              <a:rPr lang="en-US" dirty="0"/>
              <a:t>5/19/2026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041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9227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283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5/19/2026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6841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456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5/19/2026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81186186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lourishfurniturebank.org/wp-content/uploads/2024/05/Case-Manager-Orientation-Quiz-January-2024-Fillable-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ClientServices@Flourishfurniturebank.org"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ervices@flourishfurnishings.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 Id="rId4" Type="http://schemas.openxmlformats.org/officeDocument/2006/relationships/hyperlink" Target="mailto:*@flourish.furniturebank.n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lientservices@flourishfurniturebank.org" TargetMode="External"/><Relationship Id="rId2" Type="http://schemas.openxmlformats.org/officeDocument/2006/relationships/hyperlink" Target="https://flourishfurniturebank.org/for-case-manager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ClientServices@Flourishfurniturebank.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a couch and a flower&#10;&#10;Description automatically generated">
            <a:extLst>
              <a:ext uri="{FF2B5EF4-FFF2-40B4-BE49-F238E27FC236}">
                <a16:creationId xmlns:a16="http://schemas.microsoft.com/office/drawing/2014/main" id="{E3C96CF1-DD24-2BF0-790E-563E623F6680}"/>
              </a:ext>
            </a:extLst>
          </p:cNvPr>
          <p:cNvPicPr>
            <a:picLocks noChangeAspect="1"/>
          </p:cNvPicPr>
          <p:nvPr/>
        </p:nvPicPr>
        <p:blipFill rotWithShape="1">
          <a:blip r:embed="rId3"/>
          <a:srcRect r="-1246" b="1875"/>
          <a:stretch/>
        </p:blipFill>
        <p:spPr>
          <a:xfrm>
            <a:off x="1450088" y="1382319"/>
            <a:ext cx="4144600" cy="4029630"/>
          </a:xfrm>
          <a:prstGeom prst="rect">
            <a:avLst/>
          </a:prstGeom>
        </p:spPr>
      </p:pic>
      <p:sp>
        <p:nvSpPr>
          <p:cNvPr id="5" name="TextBox 4">
            <a:extLst>
              <a:ext uri="{FF2B5EF4-FFF2-40B4-BE49-F238E27FC236}">
                <a16:creationId xmlns:a16="http://schemas.microsoft.com/office/drawing/2014/main" id="{C9C3F29D-3E4F-A36F-0AB8-3B2A88B76C76}"/>
              </a:ext>
            </a:extLst>
          </p:cNvPr>
          <p:cNvSpPr txBox="1"/>
          <p:nvPr/>
        </p:nvSpPr>
        <p:spPr>
          <a:xfrm>
            <a:off x="6292147" y="2231915"/>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006E74"/>
                </a:solidFill>
                <a:latin typeface="Rockwell"/>
                <a:ea typeface="Calibri"/>
                <a:cs typeface="Calibri"/>
              </a:rPr>
              <a:t>Case Manager Orientation</a:t>
            </a:r>
          </a:p>
          <a:p>
            <a:pPr algn="ctr"/>
            <a:r>
              <a:rPr lang="en-US" sz="4800" b="1" i="1">
                <a:solidFill>
                  <a:srgbClr val="006E74"/>
                </a:solidFill>
                <a:latin typeface="Rockwell"/>
                <a:ea typeface="Calibri"/>
                <a:cs typeface="Calibri"/>
              </a:rPr>
              <a:t>2026</a:t>
            </a:r>
          </a:p>
        </p:txBody>
      </p:sp>
    </p:spTree>
    <p:extLst>
      <p:ext uri="{BB962C8B-B14F-4D97-AF65-F5344CB8AC3E}">
        <p14:creationId xmlns:p14="http://schemas.microsoft.com/office/powerpoint/2010/main" val="3748927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3A0F9D-9146-91D0-26F0-8F6C4BCB6EEA}"/>
              </a:ext>
            </a:extLst>
          </p:cNvPr>
          <p:cNvSpPr txBox="1"/>
          <p:nvPr/>
        </p:nvSpPr>
        <p:spPr>
          <a:xfrm>
            <a:off x="267419" y="224287"/>
            <a:ext cx="487104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4. Choose an appointment date and time.  </a:t>
            </a:r>
          </a:p>
        </p:txBody>
      </p:sp>
      <p:pic>
        <p:nvPicPr>
          <p:cNvPr id="3" name="Picture 2" descr="A screenshot of a calendar&#10;&#10;Description automatically generated">
            <a:extLst>
              <a:ext uri="{FF2B5EF4-FFF2-40B4-BE49-F238E27FC236}">
                <a16:creationId xmlns:a16="http://schemas.microsoft.com/office/drawing/2014/main" id="{89FDD5A8-EB15-6B9D-27EC-BF19C00C6898}"/>
              </a:ext>
            </a:extLst>
          </p:cNvPr>
          <p:cNvPicPr>
            <a:picLocks noChangeAspect="1"/>
          </p:cNvPicPr>
          <p:nvPr/>
        </p:nvPicPr>
        <p:blipFill>
          <a:blip r:embed="rId2"/>
          <a:stretch>
            <a:fillRect/>
          </a:stretch>
        </p:blipFill>
        <p:spPr>
          <a:xfrm>
            <a:off x="1466491" y="743009"/>
            <a:ext cx="6096000" cy="3301642"/>
          </a:xfrm>
          <a:prstGeom prst="rect">
            <a:avLst/>
          </a:prstGeom>
        </p:spPr>
      </p:pic>
      <p:sp>
        <p:nvSpPr>
          <p:cNvPr id="4" name="TextBox 3">
            <a:extLst>
              <a:ext uri="{FF2B5EF4-FFF2-40B4-BE49-F238E27FC236}">
                <a16:creationId xmlns:a16="http://schemas.microsoft.com/office/drawing/2014/main" id="{7AF3D141-0526-EF9F-77F6-0325C777DA03}"/>
              </a:ext>
            </a:extLst>
          </p:cNvPr>
          <p:cNvSpPr txBox="1"/>
          <p:nvPr/>
        </p:nvSpPr>
        <p:spPr>
          <a:xfrm>
            <a:off x="310551" y="4494362"/>
            <a:ext cx="2743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5. When submitted successfully, you will see a confirmation screen.</a:t>
            </a:r>
          </a:p>
        </p:txBody>
      </p:sp>
      <p:pic>
        <p:nvPicPr>
          <p:cNvPr id="5" name="Picture 4" descr="A screenshot of a computer&#10;&#10;Description automatically generated">
            <a:extLst>
              <a:ext uri="{FF2B5EF4-FFF2-40B4-BE49-F238E27FC236}">
                <a16:creationId xmlns:a16="http://schemas.microsoft.com/office/drawing/2014/main" id="{8ADB9E8C-F4EE-E7B5-05EA-10884AFDAD70}"/>
              </a:ext>
            </a:extLst>
          </p:cNvPr>
          <p:cNvPicPr>
            <a:picLocks noChangeAspect="1"/>
          </p:cNvPicPr>
          <p:nvPr/>
        </p:nvPicPr>
        <p:blipFill>
          <a:blip r:embed="rId3"/>
          <a:stretch>
            <a:fillRect/>
          </a:stretch>
        </p:blipFill>
        <p:spPr>
          <a:xfrm>
            <a:off x="5233358" y="3431673"/>
            <a:ext cx="5233359" cy="3114540"/>
          </a:xfrm>
          <a:prstGeom prst="rect">
            <a:avLst/>
          </a:prstGeom>
        </p:spPr>
      </p:pic>
    </p:spTree>
    <p:extLst>
      <p:ext uri="{BB962C8B-B14F-4D97-AF65-F5344CB8AC3E}">
        <p14:creationId xmlns:p14="http://schemas.microsoft.com/office/powerpoint/2010/main" val="23462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A8E22-5661-970C-D28A-44265397BEFE}"/>
              </a:ext>
            </a:extLst>
          </p:cNvPr>
          <p:cNvSpPr txBox="1"/>
          <p:nvPr/>
        </p:nvSpPr>
        <p:spPr>
          <a:xfrm>
            <a:off x="439947" y="3761117"/>
            <a:ext cx="98456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Segoe UI"/>
              </a:rPr>
              <a:t>7. Click on your Dashboard to see a list of all of your Scheduled, Completed or Cancelled appointments. </a:t>
            </a:r>
            <a:endParaRPr lang="en-US" dirty="0"/>
          </a:p>
        </p:txBody>
      </p:sp>
      <p:sp>
        <p:nvSpPr>
          <p:cNvPr id="4" name="TextBox 3">
            <a:extLst>
              <a:ext uri="{FF2B5EF4-FFF2-40B4-BE49-F238E27FC236}">
                <a16:creationId xmlns:a16="http://schemas.microsoft.com/office/drawing/2014/main" id="{720E77A5-B969-8390-C745-AE9BDBE889EF}"/>
              </a:ext>
            </a:extLst>
          </p:cNvPr>
          <p:cNvSpPr txBox="1"/>
          <p:nvPr/>
        </p:nvSpPr>
        <p:spPr>
          <a:xfrm>
            <a:off x="569343" y="224287"/>
            <a:ext cx="495731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6. You will receive a confirmation email.</a:t>
            </a:r>
          </a:p>
          <a:p>
            <a:endParaRPr lang="en-US" sz="2000" b="1" dirty="0">
              <a:latin typeface="Rockwell"/>
            </a:endParaRPr>
          </a:p>
          <a:p>
            <a:r>
              <a:rPr lang="en-US" sz="2000" b="1" dirty="0">
                <a:latin typeface="Rockwell"/>
              </a:rPr>
              <a:t>Prior to appointments, volunteers also make reminder calls.  Please be sure you respond to calls and texts in a timely manner.</a:t>
            </a:r>
          </a:p>
        </p:txBody>
      </p:sp>
      <p:pic>
        <p:nvPicPr>
          <p:cNvPr id="5" name="Picture 4" descr="A screenshot of a appointment schedule&#10;&#10;Description automatically generated">
            <a:extLst>
              <a:ext uri="{FF2B5EF4-FFF2-40B4-BE49-F238E27FC236}">
                <a16:creationId xmlns:a16="http://schemas.microsoft.com/office/drawing/2014/main" id="{DDC3C61C-F334-2B20-DCD8-095277FD318B}"/>
              </a:ext>
            </a:extLst>
          </p:cNvPr>
          <p:cNvPicPr>
            <a:picLocks noChangeAspect="1"/>
          </p:cNvPicPr>
          <p:nvPr/>
        </p:nvPicPr>
        <p:blipFill>
          <a:blip r:embed="rId2"/>
          <a:stretch>
            <a:fillRect/>
          </a:stretch>
        </p:blipFill>
        <p:spPr>
          <a:xfrm>
            <a:off x="6227416" y="120770"/>
            <a:ext cx="3690941" cy="3295291"/>
          </a:xfrm>
          <a:prstGeom prst="rect">
            <a:avLst/>
          </a:prstGeom>
        </p:spPr>
      </p:pic>
    </p:spTree>
    <p:extLst>
      <p:ext uri="{BB962C8B-B14F-4D97-AF65-F5344CB8AC3E}">
        <p14:creationId xmlns:p14="http://schemas.microsoft.com/office/powerpoint/2010/main" val="4043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FD59-CCD5-1FE4-7D2D-87D8880E35DC}"/>
              </a:ext>
            </a:extLst>
          </p:cNvPr>
          <p:cNvSpPr txBox="1"/>
          <p:nvPr/>
        </p:nvSpPr>
        <p:spPr>
          <a:xfrm>
            <a:off x="340518" y="110134"/>
            <a:ext cx="1088078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CANCEL an appointment</a:t>
            </a:r>
          </a:p>
          <a:p>
            <a:endParaRPr lang="en-US" sz="2400" b="1" dirty="0">
              <a:latin typeface="Rockwell"/>
            </a:endParaRPr>
          </a:p>
          <a:p>
            <a:pPr marL="457200" indent="-457200">
              <a:buAutoNum type="arabicPeriod"/>
            </a:pPr>
            <a:r>
              <a:rPr lang="en-US" sz="2400" b="1" dirty="0">
                <a:latin typeface="Rockwell"/>
              </a:rPr>
              <a:t> All appointments need to be cancelled AT LEAST 24 hours in advance.  Failure to do so will result in being charged for the appointment. </a:t>
            </a:r>
          </a:p>
          <a:p>
            <a:pPr marL="457200" indent="-457200">
              <a:buAutoNum type="arabicPeriod"/>
            </a:pPr>
            <a:r>
              <a:rPr lang="en-US" sz="2400" b="1" dirty="0">
                <a:latin typeface="Rockwell"/>
              </a:rPr>
              <a:t>Log into your account.  Go to your Scheduled Appointments and choose the appointment you would like to cancel.</a:t>
            </a:r>
          </a:p>
          <a:p>
            <a:pPr marL="457200" indent="-457200">
              <a:buAutoNum type="arabicPeriod"/>
            </a:pPr>
            <a:r>
              <a:rPr lang="en-US" sz="2400" b="1" dirty="0">
                <a:latin typeface="Rockwell"/>
              </a:rPr>
              <a:t>Look in the upper right corner for the cancel button.</a:t>
            </a:r>
          </a:p>
          <a:p>
            <a:pPr marL="457200" indent="-457200">
              <a:buAutoNum type="arabicPeriod"/>
            </a:pPr>
            <a:r>
              <a:rPr lang="en-US" sz="2400" b="1" dirty="0">
                <a:latin typeface="Rockwell"/>
              </a:rPr>
              <a:t>If you need to re-schedule, a Schedule Appointment button will appear after you have completed the cancellation. </a:t>
            </a:r>
          </a:p>
        </p:txBody>
      </p:sp>
      <p:pic>
        <p:nvPicPr>
          <p:cNvPr id="3" name="Picture 2" descr="A screenshot of a computer&#10;&#10;Description automatically generated">
            <a:extLst>
              <a:ext uri="{FF2B5EF4-FFF2-40B4-BE49-F238E27FC236}">
                <a16:creationId xmlns:a16="http://schemas.microsoft.com/office/drawing/2014/main" id="{D9D14870-F02D-5044-CC8D-A3E27DC136A4}"/>
              </a:ext>
            </a:extLst>
          </p:cNvPr>
          <p:cNvPicPr>
            <a:picLocks noChangeAspect="1"/>
          </p:cNvPicPr>
          <p:nvPr/>
        </p:nvPicPr>
        <p:blipFill>
          <a:blip r:embed="rId3"/>
          <a:stretch>
            <a:fillRect/>
          </a:stretch>
        </p:blipFill>
        <p:spPr>
          <a:xfrm>
            <a:off x="634443" y="3867227"/>
            <a:ext cx="3046056" cy="2783595"/>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24A5B37-1AD3-0AEA-A0CE-0B993E3B8E24}"/>
              </a:ext>
            </a:extLst>
          </p:cNvPr>
          <p:cNvPicPr>
            <a:picLocks noChangeAspect="1"/>
          </p:cNvPicPr>
          <p:nvPr/>
        </p:nvPicPr>
        <p:blipFill>
          <a:blip r:embed="rId4"/>
          <a:stretch>
            <a:fillRect/>
          </a:stretch>
        </p:blipFill>
        <p:spPr>
          <a:xfrm>
            <a:off x="4031043" y="4118755"/>
            <a:ext cx="7785253" cy="814684"/>
          </a:xfrm>
          <a:prstGeom prst="rect">
            <a:avLst/>
          </a:prstGeom>
        </p:spPr>
      </p:pic>
    </p:spTree>
    <p:extLst>
      <p:ext uri="{BB962C8B-B14F-4D97-AF65-F5344CB8AC3E}">
        <p14:creationId xmlns:p14="http://schemas.microsoft.com/office/powerpoint/2010/main" val="108499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983F5-9323-1082-262F-833595B8F456}"/>
              </a:ext>
            </a:extLst>
          </p:cNvPr>
          <p:cNvSpPr txBox="1"/>
          <p:nvPr/>
        </p:nvSpPr>
        <p:spPr>
          <a:xfrm>
            <a:off x="540589" y="2294626"/>
            <a:ext cx="114990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Rockwell"/>
              </a:rPr>
              <a:t>Please email </a:t>
            </a:r>
            <a:r>
              <a:rPr lang="en-US" sz="4000" b="1" dirty="0">
                <a:latin typeface="Rockwell"/>
                <a:hlinkClick r:id="rId3"/>
              </a:rPr>
              <a:t>ClientServices@Flourishfurniturebank.org</a:t>
            </a:r>
            <a:r>
              <a:rPr lang="en-US" sz="4000" b="1" dirty="0">
                <a:latin typeface="Rockwell"/>
              </a:rPr>
              <a:t> </a:t>
            </a:r>
            <a:endParaRPr lang="en-US" sz="4000"/>
          </a:p>
          <a:p>
            <a:r>
              <a:rPr lang="en-US" sz="4000" b="1" dirty="0">
                <a:latin typeface="Rockwell"/>
              </a:rPr>
              <a:t>with any questions.</a:t>
            </a:r>
            <a:endParaRPr lang="en-US" sz="4000"/>
          </a:p>
        </p:txBody>
      </p:sp>
    </p:spTree>
    <p:extLst>
      <p:ext uri="{BB962C8B-B14F-4D97-AF65-F5344CB8AC3E}">
        <p14:creationId xmlns:p14="http://schemas.microsoft.com/office/powerpoint/2010/main" val="3309771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A3CF7C-E509-5F4F-4867-08A70D87C644}"/>
              </a:ext>
            </a:extLst>
          </p:cNvPr>
          <p:cNvSpPr txBox="1"/>
          <p:nvPr/>
        </p:nvSpPr>
        <p:spPr>
          <a:xfrm>
            <a:off x="104845" y="74246"/>
            <a:ext cx="10426977" cy="6864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ACD433"/>
                </a:solidFill>
                <a:latin typeface="Rockwell"/>
              </a:rPr>
              <a:t>Steps to Ensure a Successful Appointment</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Preference Sheet with your client.  Help them think through the things they will need, the size of their new living space, and their preferences.  The more they think through these things, with your support, ahead of time, the more successful their appointment will be.</a:t>
            </a:r>
            <a:endParaRPr lang="en-US"/>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Walk through the Guest Checklist with them.  Have them initial each entry and make sure you both sign the document.  This is VERY important.  This checklist was created to ensure that every guest knows where to be, when to arrive, what to bring, and what to expect.  </a:t>
            </a:r>
          </a:p>
          <a:p>
            <a:endParaRPr lang="en-US" b="1" dirty="0">
              <a:solidFill>
                <a:srgbClr val="ACD433"/>
              </a:solidFill>
              <a:latin typeface="Rockwell"/>
            </a:endParaRPr>
          </a:p>
          <a:p>
            <a:pPr marL="457200" indent="-457200">
              <a:buFont typeface="Arial"/>
              <a:buChar char="•"/>
            </a:pPr>
            <a:r>
              <a:rPr lang="en-US" b="1" dirty="0">
                <a:solidFill>
                  <a:srgbClr val="FF0000"/>
                </a:solidFill>
                <a:latin typeface="Rockwell"/>
              </a:rPr>
              <a:t>Help your client secure a moving truck!</a:t>
            </a:r>
            <a:r>
              <a:rPr lang="en-US" b="1" dirty="0">
                <a:solidFill>
                  <a:srgbClr val="ACD433"/>
                </a:solidFill>
                <a:latin typeface="Rockwell"/>
              </a:rPr>
              <a:t>  This looks different for each of our partners.  Some agencies have their own truck or are able to hire a truck and/or movers.  Other agencies do not have the funding for either.  Whatever your situation, your client needs your help to ensure their success in securing a vehicle.   Our number one reason for missed appointments is not having the proper vehicle secured.  PLEASE PICK UP THE MOVING TRUCK </a:t>
            </a:r>
            <a:r>
              <a:rPr lang="en-US" b="1" u="sng" dirty="0">
                <a:solidFill>
                  <a:srgbClr val="ACD433"/>
                </a:solidFill>
                <a:latin typeface="Rockwell"/>
              </a:rPr>
              <a:t>THE NIGHT BEFORE THE APPOINTMENT</a:t>
            </a:r>
            <a:r>
              <a:rPr lang="en-US" b="1" dirty="0">
                <a:solidFill>
                  <a:srgbClr val="ACD433"/>
                </a:solidFill>
                <a:latin typeface="Rockwell"/>
              </a:rPr>
              <a:t> TO ENSURE THE VEHICLE IS AVAILABLE, EVEN IF YOU HAVE A RESERVATION.</a:t>
            </a:r>
          </a:p>
          <a:p>
            <a:endParaRPr lang="en-US" b="1" dirty="0">
              <a:solidFill>
                <a:srgbClr val="ACD433"/>
              </a:solidFill>
              <a:latin typeface="Rockwell"/>
            </a:endParaRPr>
          </a:p>
          <a:p>
            <a:pPr marL="457200" indent="-457200">
              <a:buFont typeface="Arial"/>
              <a:buChar char="•"/>
            </a:pPr>
            <a:r>
              <a:rPr lang="en-US" b="1" dirty="0">
                <a:solidFill>
                  <a:srgbClr val="ACD433"/>
                </a:solidFill>
                <a:latin typeface="Rockwell"/>
              </a:rPr>
              <a:t>Remember that others are also in need of appointments.  If, for whatever reason, your client cannot use the appointment you secured for them, you MUST cancel at LEAST 24 hours in advance.  This gives someone else a chance to secure an appointment.  Please be courteous.  </a:t>
            </a:r>
          </a:p>
        </p:txBody>
      </p:sp>
    </p:spTree>
    <p:extLst>
      <p:ext uri="{BB962C8B-B14F-4D97-AF65-F5344CB8AC3E}">
        <p14:creationId xmlns:p14="http://schemas.microsoft.com/office/powerpoint/2010/main" val="18529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6AD-55B3-4CFF-93C2-3E1BD1F65109}"/>
              </a:ext>
            </a:extLst>
          </p:cNvPr>
          <p:cNvSpPr>
            <a:spLocks noGrp="1"/>
          </p:cNvSpPr>
          <p:nvPr>
            <p:ph type="ctrTitle"/>
          </p:nvPr>
        </p:nvSpPr>
        <p:spPr>
          <a:xfrm>
            <a:off x="4758676" y="2084824"/>
            <a:ext cx="7142670" cy="2489247"/>
          </a:xfrm>
        </p:spPr>
        <p:txBody>
          <a:bodyPr>
            <a:normAutofit/>
          </a:bodyPr>
          <a:lstStyle/>
          <a:p>
            <a:pPr>
              <a:lnSpc>
                <a:spcPct val="90000"/>
              </a:lnSpc>
            </a:pPr>
            <a:r>
              <a:rPr lang="en-US" sz="2800" b="1" dirty="0">
                <a:latin typeface="Rockwell"/>
              </a:rPr>
              <a:t>Email confirmation will be sent.  Please check your spam folder.  </a:t>
            </a:r>
            <a:br>
              <a:rPr lang="en-US" sz="2800" b="1" dirty="0">
                <a:latin typeface="Rockwell"/>
              </a:rPr>
            </a:br>
            <a:br>
              <a:rPr lang="en-US" sz="2800" b="1" dirty="0">
                <a:latin typeface="Rockwell"/>
              </a:rPr>
            </a:br>
            <a:r>
              <a:rPr lang="en-US" sz="2800" b="1" dirty="0">
                <a:latin typeface="Rockwell"/>
              </a:rPr>
              <a:t>All appointments are also listed in your account</a:t>
            </a:r>
            <a:r>
              <a:rPr lang="en-US" sz="3800" dirty="0"/>
              <a:t>.</a:t>
            </a:r>
          </a:p>
        </p:txBody>
      </p:sp>
      <p:pic>
        <p:nvPicPr>
          <p:cNvPr id="6" name="Graphic 5" descr="Open envelope">
            <a:extLst>
              <a:ext uri="{FF2B5EF4-FFF2-40B4-BE49-F238E27FC236}">
                <a16:creationId xmlns:a16="http://schemas.microsoft.com/office/drawing/2014/main" id="{83536509-0008-461A-AB92-E0FE3666F98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48057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75FB3-36B5-5F11-01DC-34150246CFE8}"/>
              </a:ext>
            </a:extLst>
          </p:cNvPr>
          <p:cNvSpPr txBox="1"/>
          <p:nvPr/>
        </p:nvSpPr>
        <p:spPr>
          <a:xfrm>
            <a:off x="1316966" y="296174"/>
            <a:ext cx="85804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Case manager resources including Preference Sheet, Guest Checklist, What Guests are Offered, and more can be found at the Case Manager Resources page on our website.</a:t>
            </a:r>
          </a:p>
        </p:txBody>
      </p:sp>
      <p:pic>
        <p:nvPicPr>
          <p:cNvPr id="4" name="Picture 3" descr="A white and blue text on a white background&#10;&#10;Description automatically generated">
            <a:extLst>
              <a:ext uri="{FF2B5EF4-FFF2-40B4-BE49-F238E27FC236}">
                <a16:creationId xmlns:a16="http://schemas.microsoft.com/office/drawing/2014/main" id="{BCB8C130-E0E1-4511-2038-ACAE4E173C82}"/>
              </a:ext>
            </a:extLst>
          </p:cNvPr>
          <p:cNvPicPr>
            <a:picLocks noChangeAspect="1"/>
          </p:cNvPicPr>
          <p:nvPr/>
        </p:nvPicPr>
        <p:blipFill>
          <a:blip r:embed="rId3"/>
          <a:stretch>
            <a:fillRect/>
          </a:stretch>
        </p:blipFill>
        <p:spPr>
          <a:xfrm>
            <a:off x="2510692" y="2025312"/>
            <a:ext cx="7326923" cy="4529485"/>
          </a:xfrm>
          <a:prstGeom prst="rect">
            <a:avLst/>
          </a:prstGeom>
        </p:spPr>
      </p:pic>
    </p:spTree>
    <p:extLst>
      <p:ext uri="{BB962C8B-B14F-4D97-AF65-F5344CB8AC3E}">
        <p14:creationId xmlns:p14="http://schemas.microsoft.com/office/powerpoint/2010/main" val="132705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BB7165-5E97-BE0D-183D-721EB4E149F9}"/>
              </a:ext>
            </a:extLst>
          </p:cNvPr>
          <p:cNvSpPr txBox="1"/>
          <p:nvPr/>
        </p:nvSpPr>
        <p:spPr>
          <a:xfrm rot="20466599">
            <a:off x="256032" y="1119519"/>
            <a:ext cx="2176272" cy="923330"/>
          </a:xfrm>
          <a:prstGeom prst="rect">
            <a:avLst/>
          </a:prstGeom>
          <a:noFill/>
        </p:spPr>
        <p:txBody>
          <a:bodyPr wrap="square" rtlCol="0">
            <a:spAutoFit/>
          </a:bodyPr>
          <a:lstStyle/>
          <a:p>
            <a:r>
              <a:rPr lang="en-US" dirty="0">
                <a:solidFill>
                  <a:srgbClr val="FF0000"/>
                </a:solidFill>
              </a:rPr>
              <a:t>All items are based on family size and inventory.</a:t>
            </a:r>
          </a:p>
        </p:txBody>
      </p:sp>
      <p:pic>
        <p:nvPicPr>
          <p:cNvPr id="2" name="Picture 1" descr="A list of items on a table&#10;&#10;Description automatically generated">
            <a:extLst>
              <a:ext uri="{FF2B5EF4-FFF2-40B4-BE49-F238E27FC236}">
                <a16:creationId xmlns:a16="http://schemas.microsoft.com/office/drawing/2014/main" id="{E89DCD14-4315-8A16-E482-4960A27B57E3}"/>
              </a:ext>
            </a:extLst>
          </p:cNvPr>
          <p:cNvPicPr>
            <a:picLocks noChangeAspect="1"/>
          </p:cNvPicPr>
          <p:nvPr/>
        </p:nvPicPr>
        <p:blipFill>
          <a:blip r:embed="rId3"/>
          <a:stretch>
            <a:fillRect/>
          </a:stretch>
        </p:blipFill>
        <p:spPr>
          <a:xfrm>
            <a:off x="3194431" y="345832"/>
            <a:ext cx="6623754" cy="6244491"/>
          </a:xfrm>
          <a:prstGeom prst="rect">
            <a:avLst/>
          </a:prstGeom>
        </p:spPr>
      </p:pic>
    </p:spTree>
    <p:extLst>
      <p:ext uri="{BB962C8B-B14F-4D97-AF65-F5344CB8AC3E}">
        <p14:creationId xmlns:p14="http://schemas.microsoft.com/office/powerpoint/2010/main" val="2129676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C9712-7A5D-4527-246D-126983AA09FC}"/>
              </a:ext>
            </a:extLst>
          </p:cNvPr>
          <p:cNvPicPr>
            <a:picLocks noChangeAspect="1"/>
          </p:cNvPicPr>
          <p:nvPr/>
        </p:nvPicPr>
        <p:blipFill>
          <a:blip r:embed="rId2"/>
          <a:stretch>
            <a:fillRect/>
          </a:stretch>
        </p:blipFill>
        <p:spPr>
          <a:xfrm>
            <a:off x="351961" y="349987"/>
            <a:ext cx="9146322" cy="6167320"/>
          </a:xfrm>
          <a:prstGeom prst="rect">
            <a:avLst/>
          </a:prstGeom>
        </p:spPr>
      </p:pic>
    </p:spTree>
    <p:extLst>
      <p:ext uri="{BB962C8B-B14F-4D97-AF65-F5344CB8AC3E}">
        <p14:creationId xmlns:p14="http://schemas.microsoft.com/office/powerpoint/2010/main" val="20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DB998-FC1E-FF71-AE16-F3F1089A61EF}"/>
              </a:ext>
            </a:extLst>
          </p:cNvPr>
          <p:cNvSpPr txBox="1"/>
          <p:nvPr/>
        </p:nvSpPr>
        <p:spPr>
          <a:xfrm>
            <a:off x="6794739" y="1719532"/>
            <a:ext cx="469852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Checklist needs to be signed by case manager and guest.</a:t>
            </a:r>
            <a:endParaRPr lang="en-US" dirty="0"/>
          </a:p>
          <a:p>
            <a:endParaRPr lang="en-US" sz="2400" b="1" dirty="0">
              <a:latin typeface="Rockwell"/>
            </a:endParaRPr>
          </a:p>
          <a:p>
            <a:r>
              <a:rPr lang="en-US" sz="2400" b="1" dirty="0">
                <a:latin typeface="Rockwell"/>
              </a:rPr>
              <a:t>Case manager should fill out Preference Sheet and Checklist WITH their client.</a:t>
            </a:r>
            <a:endParaRPr lang="en-US"/>
          </a:p>
        </p:txBody>
      </p:sp>
      <p:pic>
        <p:nvPicPr>
          <p:cNvPr id="4" name="Picture 3" descr="A checklist with a yellow marker&#10;&#10;AI-generated content may be incorrect.">
            <a:extLst>
              <a:ext uri="{FF2B5EF4-FFF2-40B4-BE49-F238E27FC236}">
                <a16:creationId xmlns:a16="http://schemas.microsoft.com/office/drawing/2014/main" id="{446170A6-EE9E-3D9D-310F-B7FF77130988}"/>
              </a:ext>
            </a:extLst>
          </p:cNvPr>
          <p:cNvPicPr>
            <a:picLocks noChangeAspect="1"/>
          </p:cNvPicPr>
          <p:nvPr/>
        </p:nvPicPr>
        <p:blipFill>
          <a:blip r:embed="rId3"/>
          <a:stretch>
            <a:fillRect/>
          </a:stretch>
        </p:blipFill>
        <p:spPr>
          <a:xfrm>
            <a:off x="523969" y="185853"/>
            <a:ext cx="5159575" cy="6495586"/>
          </a:xfrm>
          <a:prstGeom prst="rect">
            <a:avLst/>
          </a:prstGeom>
        </p:spPr>
      </p:pic>
      <p:sp>
        <p:nvSpPr>
          <p:cNvPr id="6" name="Oval 5"/>
          <p:cNvSpPr/>
          <p:nvPr/>
        </p:nvSpPr>
        <p:spPr>
          <a:xfrm>
            <a:off x="161592" y="5656790"/>
            <a:ext cx="5923726" cy="889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54191-532E-35D5-BC25-99753626C0D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45B861-BDBF-B1F7-642C-0844D5B0D893}"/>
              </a:ext>
            </a:extLst>
          </p:cNvPr>
          <p:cNvSpPr txBox="1"/>
          <p:nvPr/>
        </p:nvSpPr>
        <p:spPr>
          <a:xfrm>
            <a:off x="7169166" y="1398029"/>
            <a:ext cx="46233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i="1" dirty="0">
                <a:solidFill>
                  <a:srgbClr val="92D050"/>
                </a:solidFill>
                <a:latin typeface="Rockwell"/>
                <a:ea typeface="Calibri"/>
                <a:cs typeface="Calibri"/>
              </a:rPr>
              <a:t>Case Manager Orientation</a:t>
            </a:r>
          </a:p>
          <a:p>
            <a:pPr algn="ctr"/>
            <a:r>
              <a:rPr lang="en-US" sz="4800" b="1" i="1">
                <a:solidFill>
                  <a:srgbClr val="92D050"/>
                </a:solidFill>
                <a:latin typeface="Rockwell"/>
                <a:ea typeface="Calibri"/>
                <a:cs typeface="Calibri"/>
              </a:rPr>
              <a:t>2026</a:t>
            </a:r>
          </a:p>
        </p:txBody>
      </p:sp>
      <p:sp>
        <p:nvSpPr>
          <p:cNvPr id="2" name="TextBox 1">
            <a:extLst>
              <a:ext uri="{FF2B5EF4-FFF2-40B4-BE49-F238E27FC236}">
                <a16:creationId xmlns:a16="http://schemas.microsoft.com/office/drawing/2014/main" id="{A9B580A1-FDE6-7488-5289-221C004E3235}"/>
              </a:ext>
            </a:extLst>
          </p:cNvPr>
          <p:cNvSpPr txBox="1"/>
          <p:nvPr/>
        </p:nvSpPr>
        <p:spPr>
          <a:xfrm>
            <a:off x="671047" y="377561"/>
            <a:ext cx="5677493"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Welcome to Orientation.</a:t>
            </a:r>
          </a:p>
          <a:p>
            <a:endParaRPr lang="en-US" dirty="0"/>
          </a:p>
          <a:p>
            <a:r>
              <a:rPr lang="en-US" dirty="0"/>
              <a:t>To complete this orientation and receive your login credentials to refer clients to Flourish please review this slideshow.  </a:t>
            </a:r>
          </a:p>
          <a:p>
            <a:endParaRPr lang="en-US" dirty="0"/>
          </a:p>
          <a:p>
            <a:r>
              <a:rPr lang="en-US" dirty="0"/>
              <a:t>After reviewing the slideshow, you will need to </a:t>
            </a:r>
            <a:r>
              <a:rPr lang="en-US" err="1"/>
              <a:t>downlaod</a:t>
            </a:r>
            <a:r>
              <a:rPr lang="en-US" dirty="0"/>
              <a:t> a test here:</a:t>
            </a:r>
            <a:endParaRPr lang="en-US"/>
          </a:p>
          <a:p>
            <a:r>
              <a:rPr lang="en-US" dirty="0">
                <a:ea typeface="+mn-lt"/>
                <a:cs typeface="+mn-lt"/>
                <a:hlinkClick r:id="rId3"/>
              </a:rPr>
              <a:t>Case-Manager-Orientation-Quiz-January-2024-Fillable-1.pdf</a:t>
            </a:r>
            <a:endParaRPr lang="en-US"/>
          </a:p>
          <a:p>
            <a:endParaRPr lang="en-US" dirty="0"/>
          </a:p>
          <a:p>
            <a:r>
              <a:rPr lang="en-US" dirty="0"/>
              <a:t>Email completed test to </a:t>
            </a:r>
            <a:r>
              <a:rPr lang="en-US" dirty="0">
                <a:hlinkClick r:id="rId4"/>
              </a:rPr>
              <a:t>ClientServices@Flourishfurniturebank.org</a:t>
            </a:r>
            <a:r>
              <a:rPr lang="en-US" dirty="0"/>
              <a:t>.</a:t>
            </a:r>
          </a:p>
          <a:p>
            <a:endParaRPr lang="en-US" dirty="0"/>
          </a:p>
          <a:p>
            <a:r>
              <a:rPr lang="en-US" dirty="0"/>
              <a:t>Upon passing the test, login credentials will be created and emailed to you. </a:t>
            </a:r>
          </a:p>
          <a:p>
            <a:endParaRPr lang="en-US" dirty="0"/>
          </a:p>
          <a:p>
            <a:r>
              <a:rPr lang="en-US" dirty="0"/>
              <a:t>This new process has been created to ensure case managers are able to access orientation on their schedule and to streamline the process.</a:t>
            </a:r>
          </a:p>
          <a:p>
            <a:endParaRPr lang="en-US" dirty="0"/>
          </a:p>
          <a:p>
            <a:r>
              <a:rPr lang="en-US" dirty="0"/>
              <a:t>DO NOT SHARE YOUR LOGIN CREDENTIALS!</a:t>
            </a:r>
          </a:p>
        </p:txBody>
      </p:sp>
    </p:spTree>
    <p:extLst>
      <p:ext uri="{BB962C8B-B14F-4D97-AF65-F5344CB8AC3E}">
        <p14:creationId xmlns:p14="http://schemas.microsoft.com/office/powerpoint/2010/main" val="36193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86D793-925B-4313-8942-96053DD0FEEE}"/>
              </a:ext>
            </a:extLst>
          </p:cNvPr>
          <p:cNvSpPr txBox="1"/>
          <p:nvPr/>
        </p:nvSpPr>
        <p:spPr>
          <a:xfrm>
            <a:off x="735964" y="378893"/>
            <a:ext cx="885101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 Reminders</a:t>
            </a:r>
          </a:p>
        </p:txBody>
      </p:sp>
      <p:sp>
        <p:nvSpPr>
          <p:cNvPr id="3" name="TextBox 2">
            <a:extLst>
              <a:ext uri="{FF2B5EF4-FFF2-40B4-BE49-F238E27FC236}">
                <a16:creationId xmlns:a16="http://schemas.microsoft.com/office/drawing/2014/main" id="{481B7FE2-2164-4DE0-9E6C-D27106FD467B}"/>
              </a:ext>
            </a:extLst>
          </p:cNvPr>
          <p:cNvSpPr txBox="1"/>
          <p:nvPr/>
        </p:nvSpPr>
        <p:spPr>
          <a:xfrm>
            <a:off x="435720" y="1213362"/>
            <a:ext cx="1105635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Trebuchet MS"/>
                <a:cs typeface="Times New Roman"/>
              </a:rPr>
              <a:t>It is the case manager's responsibility to support their client in arranging to have a U-Haul or other moving truck to transport their items. Smaller vehicles limit the number and size of items we can provide. </a:t>
            </a:r>
            <a:r>
              <a:rPr lang="en-US" sz="1600" i="1" dirty="0">
                <a:latin typeface="Trebuchet MS"/>
                <a:cs typeface="Times New Roman"/>
              </a:rPr>
              <a:t>Please</a:t>
            </a:r>
            <a:r>
              <a:rPr lang="en-US" sz="1600" dirty="0">
                <a:latin typeface="Trebuchet MS"/>
                <a:cs typeface="Times New Roman"/>
              </a:rPr>
              <a:t> do not send your client in a small pickup truck or SUV. Flourish provides our guests with an ENTIRE moving truck of items and they can only take advantage of this once in a lifetime.  This is important!</a:t>
            </a:r>
          </a:p>
          <a:p>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Guests should arrive 15 minutes before their appointment time with their photo ID.  It is a good idea to have an extra copy of their signed checklist and their </a:t>
            </a:r>
            <a:r>
              <a:rPr lang="en-US" sz="1600" b="1" dirty="0">
                <a:latin typeface="Trebuchet MS"/>
                <a:cs typeface="Times New Roman"/>
              </a:rPr>
              <a:t>completed preference sheet</a:t>
            </a:r>
            <a:r>
              <a:rPr lang="en-US" sz="1600" dirty="0">
                <a:latin typeface="Trebuchet MS"/>
                <a:cs typeface="Times New Roman"/>
              </a:rPr>
              <a:t>. </a:t>
            </a:r>
            <a:endParaRPr lang="en-US" dirty="0">
              <a:latin typeface="Trebuchet MS"/>
              <a:cs typeface="Times New Roman"/>
            </a:endParaRPr>
          </a:p>
          <a:p>
            <a:pPr marL="285750" indent="-285750">
              <a:buFont typeface="Arial,Sans-Serif"/>
              <a:buChar char="•"/>
            </a:pPr>
            <a:endParaRPr lang="en-US" sz="1600" dirty="0">
              <a:latin typeface="Trebuchet MS"/>
              <a:cs typeface="Times New Roman"/>
            </a:endParaRPr>
          </a:p>
          <a:p>
            <a:pPr marL="285750" indent="-285750">
              <a:buFont typeface="Arial,Sans-Serif"/>
              <a:buChar char="•"/>
            </a:pPr>
            <a:r>
              <a:rPr lang="en-US" sz="1600" dirty="0">
                <a:latin typeface="Trebuchet MS"/>
                <a:cs typeface="Times New Roman"/>
              </a:rPr>
              <a:t>Please sure to send the Shopping Preference Sheet 48 hours in advance to </a:t>
            </a:r>
            <a:r>
              <a:rPr lang="en-US" sz="1600" dirty="0">
                <a:latin typeface="Trebuchet MS"/>
                <a:cs typeface="Times New Roman"/>
                <a:hlinkClick r:id="rId2"/>
              </a:rPr>
              <a:t>clientservices@flourishfurniturebank.org</a:t>
            </a:r>
            <a:r>
              <a:rPr lang="en-US" sz="1600" dirty="0">
                <a:latin typeface="Trebuchet MS"/>
                <a:cs typeface="Times New Roman"/>
              </a:rPr>
              <a:t> </a:t>
            </a:r>
            <a:endParaRPr lang="en-US" dirty="0"/>
          </a:p>
          <a:p>
            <a:endParaRPr lang="en-US" sz="1600" dirty="0">
              <a:latin typeface="Trebuchet MS"/>
              <a:cs typeface="Times New Roman"/>
            </a:endParaRPr>
          </a:p>
          <a:p>
            <a:pPr marL="285750" indent="-285750">
              <a:buFont typeface="Arial"/>
              <a:buChar char="•"/>
            </a:pPr>
            <a:r>
              <a:rPr lang="en-US" sz="1600" dirty="0">
                <a:latin typeface="Trebuchet MS"/>
                <a:cs typeface="Times New Roman"/>
              </a:rPr>
              <a:t>Our address is </a:t>
            </a:r>
            <a:r>
              <a:rPr lang="en-US" sz="1600" b="1" dirty="0">
                <a:latin typeface="Trebuchet MS"/>
                <a:cs typeface="Times New Roman"/>
              </a:rPr>
              <a:t>11971 Grandview Rd, Suite A, facing the fireworks building. Guests</a:t>
            </a:r>
            <a:r>
              <a:rPr lang="en-US" sz="1600" dirty="0">
                <a:latin typeface="Trebuchet MS"/>
                <a:cs typeface="Times New Roman"/>
              </a:rPr>
              <a:t> can park in front of the Glass </a:t>
            </a:r>
            <a:r>
              <a:rPr lang="en-US" sz="1600">
                <a:latin typeface="Trebuchet MS"/>
                <a:cs typeface="Times New Roman"/>
              </a:rPr>
              <a:t>Showroom Doors that say "GUEST ENTRANCE." We have reserved parking spaces for them. Moving Trucks must park alongside the Fireworks Building in the reserved spaces. </a:t>
            </a:r>
            <a:r>
              <a:rPr lang="en-US" sz="1600" dirty="0">
                <a:latin typeface="Trebuchet MS"/>
                <a:cs typeface="Times New Roman"/>
              </a:rPr>
              <a:t>Driving directions are available on our website.</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All appointments require all items to be removed from the premises at the time of the appointment.  Due to space limitations, we do not have staging space to store items and do not allow multiple trips.  Please plan accordingly and bring a moving truck!</a:t>
            </a:r>
          </a:p>
          <a:p>
            <a:pPr marL="285750" indent="-285750">
              <a:buFont typeface="Arial"/>
              <a:buChar char="•"/>
            </a:pPr>
            <a:endParaRPr lang="en-US" sz="1600" dirty="0">
              <a:latin typeface="Trebuchet MS"/>
              <a:cs typeface="Times New Roman"/>
            </a:endParaRPr>
          </a:p>
          <a:p>
            <a:pPr marL="285750" indent="-285750">
              <a:buFont typeface="Arial"/>
              <a:buChar char="•"/>
            </a:pPr>
            <a:r>
              <a:rPr lang="en-US" sz="1600" dirty="0">
                <a:latin typeface="Trebuchet MS"/>
                <a:cs typeface="Times New Roman"/>
              </a:rPr>
              <a:t>We are excited to have your client as our guest.  We want to make them feel at home and let them know that the community cares about them and believes they should live in a dignified manner in a home full of furniture and home essentials they have been able to choose.  Thank you for supporting us in our mission to serve Kansas City!</a:t>
            </a:r>
          </a:p>
        </p:txBody>
      </p:sp>
    </p:spTree>
    <p:extLst>
      <p:ext uri="{BB962C8B-B14F-4D97-AF65-F5344CB8AC3E}">
        <p14:creationId xmlns:p14="http://schemas.microsoft.com/office/powerpoint/2010/main" val="349197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A85EA-09CF-4F0B-8B7B-B0FD2EAD4411}"/>
              </a:ext>
            </a:extLst>
          </p:cNvPr>
          <p:cNvSpPr>
            <a:spLocks noGrp="1"/>
          </p:cNvSpPr>
          <p:nvPr>
            <p:ph type="title"/>
          </p:nvPr>
        </p:nvSpPr>
        <p:spPr>
          <a:xfrm>
            <a:off x="763599" y="299797"/>
            <a:ext cx="8596668" cy="1078959"/>
          </a:xfrm>
        </p:spPr>
        <p:txBody>
          <a:bodyPr/>
          <a:lstStyle/>
          <a:p>
            <a:pPr algn="ctr"/>
            <a:r>
              <a:rPr lang="en-US" sz="2800" b="1" dirty="0">
                <a:solidFill>
                  <a:schemeClr val="accent1"/>
                </a:solidFill>
                <a:latin typeface="Rockwell"/>
              </a:rPr>
              <a:t>FEES: Your organization will be invoiced monthly, net 30 days.</a:t>
            </a:r>
            <a:endParaRPr lang="en-US"/>
          </a:p>
        </p:txBody>
      </p:sp>
      <p:sp>
        <p:nvSpPr>
          <p:cNvPr id="6" name="TextBox 5">
            <a:extLst>
              <a:ext uri="{FF2B5EF4-FFF2-40B4-BE49-F238E27FC236}">
                <a16:creationId xmlns:a16="http://schemas.microsoft.com/office/drawing/2014/main" id="{7AEA68A0-8169-4DB5-B5D6-B5B78C42CB3A}"/>
              </a:ext>
            </a:extLst>
          </p:cNvPr>
          <p:cNvSpPr txBox="1"/>
          <p:nvPr/>
        </p:nvSpPr>
        <p:spPr>
          <a:xfrm>
            <a:off x="462203" y="1519463"/>
            <a:ext cx="11169686" cy="4893647"/>
          </a:xfrm>
          <a:prstGeom prst="rect">
            <a:avLst/>
          </a:prstGeom>
          <a:noFill/>
        </p:spPr>
        <p:txBody>
          <a:bodyPr wrap="square" lIns="91440" tIns="45720" rIns="91440" bIns="45720" rtlCol="0" anchor="t">
            <a:spAutoFit/>
          </a:bodyPr>
          <a:lstStyle/>
          <a:p>
            <a:pPr algn="ctr"/>
            <a:r>
              <a:rPr lang="en-US" sz="2400" b="1" i="1" dirty="0">
                <a:latin typeface="Rockwell"/>
              </a:rPr>
              <a:t>Under no circumstances should you ask your client to pay us directly.  </a:t>
            </a:r>
          </a:p>
          <a:p>
            <a:pPr algn="ctr"/>
            <a:r>
              <a:rPr lang="en-US" sz="2400" b="1" i="1" dirty="0">
                <a:latin typeface="Rockwell"/>
              </a:rPr>
              <a:t>Our partnership is with you, not your client (our guest).</a:t>
            </a:r>
          </a:p>
          <a:p>
            <a:pPr algn="ctr"/>
            <a:r>
              <a:rPr lang="en-US" sz="2400" b="1" i="1" dirty="0">
                <a:latin typeface="Rockwell"/>
              </a:rPr>
              <a:t>Flourish does not accept any payments on-site.</a:t>
            </a:r>
          </a:p>
          <a:p>
            <a:pPr algn="ctr"/>
            <a:endParaRPr lang="en-US" sz="2400" b="1" i="1" dirty="0">
              <a:latin typeface="Rockwell"/>
            </a:endParaRPr>
          </a:p>
          <a:p>
            <a:pPr algn="ctr"/>
            <a:r>
              <a:rPr lang="en-US" sz="2400" b="1" i="1" dirty="0">
                <a:latin typeface="Rockwell"/>
              </a:rPr>
              <a:t>All appointments are the responsibility of the scheduling agency.  Any </a:t>
            </a:r>
            <a:r>
              <a:rPr lang="en-US" sz="2400" b="1" i="1">
                <a:latin typeface="Rockwell"/>
              </a:rPr>
              <a:t>appointments not cancelled AT LEAST 24 hours in advance will incur a full charge for that appointment time.</a:t>
            </a:r>
          </a:p>
          <a:p>
            <a:pPr algn="ctr"/>
            <a:endParaRPr lang="en-US" sz="2400" b="1" i="1" dirty="0">
              <a:latin typeface="Rockwell"/>
            </a:endParaRPr>
          </a:p>
          <a:p>
            <a:pPr algn="ctr"/>
            <a:r>
              <a:rPr lang="en-US" sz="2400" b="1" i="1" dirty="0">
                <a:latin typeface="Rockwell"/>
              </a:rPr>
              <a:t>If you do not cancel your appointment in an appropriate amount of time, </a:t>
            </a:r>
            <a:r>
              <a:rPr lang="en-US" sz="2400" b="1" i="1">
                <a:latin typeface="Rockwell"/>
              </a:rPr>
              <a:t>another family misses their opportunity to take that appointment time.</a:t>
            </a:r>
          </a:p>
          <a:p>
            <a:pPr algn="ctr"/>
            <a:endParaRPr lang="en-US" sz="2400" b="1" i="1" dirty="0">
              <a:latin typeface="Rockwell"/>
            </a:endParaRPr>
          </a:p>
          <a:p>
            <a:pPr algn="ctr"/>
            <a:r>
              <a:rPr lang="en-US" sz="2400" b="1" i="1" dirty="0">
                <a:latin typeface="Rockwell"/>
              </a:rPr>
              <a:t>You can reschedule an appointment but will be charged a second fee, if the appointment was not cancelled in time. </a:t>
            </a:r>
          </a:p>
        </p:txBody>
      </p:sp>
    </p:spTree>
    <p:extLst>
      <p:ext uri="{BB962C8B-B14F-4D97-AF65-F5344CB8AC3E}">
        <p14:creationId xmlns:p14="http://schemas.microsoft.com/office/powerpoint/2010/main" val="534952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0D96-CBCA-4EB5-976D-1AEF2A207661}"/>
              </a:ext>
            </a:extLst>
          </p:cNvPr>
          <p:cNvSpPr>
            <a:spLocks noGrp="1"/>
          </p:cNvSpPr>
          <p:nvPr>
            <p:ph type="ctrTitle"/>
          </p:nvPr>
        </p:nvSpPr>
        <p:spPr>
          <a:xfrm>
            <a:off x="4611162" y="3857151"/>
            <a:ext cx="5801669" cy="1351203"/>
          </a:xfrm>
        </p:spPr>
        <p:txBody>
          <a:bodyPr>
            <a:noAutofit/>
          </a:bodyPr>
          <a:lstStyle/>
          <a:p>
            <a:pPr algn="ctr"/>
            <a:r>
              <a:rPr lang="en-US" sz="3600" b="1" dirty="0">
                <a:solidFill>
                  <a:schemeClr val="accent1"/>
                </a:solidFill>
                <a:latin typeface="Rockwell"/>
              </a:rPr>
              <a:t>Send us furniture donations</a:t>
            </a:r>
            <a:br>
              <a:rPr lang="en-US" sz="3600" b="1" dirty="0">
                <a:solidFill>
                  <a:schemeClr val="accent1"/>
                </a:solidFill>
                <a:latin typeface="Rockwell"/>
              </a:rPr>
            </a:br>
            <a:r>
              <a:rPr lang="en-US" sz="2000" b="1" dirty="0">
                <a:solidFill>
                  <a:schemeClr val="accent1"/>
                </a:solidFill>
                <a:latin typeface="Rockwell"/>
              </a:rPr>
              <a:t>As a part of your partnership agreement, please send individuals who may reach out to you with furniture donations to us.  </a:t>
            </a:r>
            <a:br>
              <a:rPr lang="en-US" sz="2000" b="1" dirty="0">
                <a:solidFill>
                  <a:schemeClr val="accent1"/>
                </a:solidFill>
                <a:latin typeface="Rockwell"/>
              </a:rPr>
            </a:br>
            <a:br>
              <a:rPr lang="en-US" sz="2000" b="1" dirty="0">
                <a:solidFill>
                  <a:schemeClr val="accent1"/>
                </a:solidFill>
                <a:latin typeface="Rockwell"/>
              </a:rPr>
            </a:br>
            <a:r>
              <a:rPr lang="en-US" sz="2000" b="1" dirty="0">
                <a:solidFill>
                  <a:schemeClr val="accent1"/>
                </a:solidFill>
                <a:latin typeface="Rockwell"/>
              </a:rPr>
              <a:t>By repairing, restoring and housing furniture for all, we can ensure your guests have an abundance from which to choose for their appointment. </a:t>
            </a:r>
            <a:br>
              <a:rPr lang="en-US" sz="2000" b="1" dirty="0">
                <a:solidFill>
                  <a:schemeClr val="accent1"/>
                </a:solidFill>
                <a:latin typeface="Rockwell"/>
              </a:rPr>
            </a:br>
            <a:br>
              <a:rPr lang="en-US" sz="2000" b="1" dirty="0">
                <a:latin typeface="Rockwell"/>
              </a:rPr>
            </a:br>
            <a:r>
              <a:rPr lang="en-US" sz="2000" b="1" dirty="0">
                <a:solidFill>
                  <a:schemeClr val="accent1"/>
                </a:solidFill>
                <a:latin typeface="Rockwell"/>
              </a:rPr>
              <a:t>Flourish is 100% donation based using home pickups, corporate partnerships, and community drives to fill our warehouse.</a:t>
            </a:r>
          </a:p>
        </p:txBody>
      </p:sp>
      <p:sp>
        <p:nvSpPr>
          <p:cNvPr id="3" name="Subtitle 2">
            <a:extLst>
              <a:ext uri="{FF2B5EF4-FFF2-40B4-BE49-F238E27FC236}">
                <a16:creationId xmlns:a16="http://schemas.microsoft.com/office/drawing/2014/main" id="{EB3A746F-BC16-432E-885C-A62A94035E4B}"/>
              </a:ext>
            </a:extLst>
          </p:cNvPr>
          <p:cNvSpPr>
            <a:spLocks noGrp="1"/>
          </p:cNvSpPr>
          <p:nvPr>
            <p:ph type="subTitle" idx="1"/>
          </p:nvPr>
        </p:nvSpPr>
        <p:spPr>
          <a:xfrm>
            <a:off x="888902" y="5822628"/>
            <a:ext cx="10973855" cy="871042"/>
          </a:xfrm>
        </p:spPr>
        <p:txBody>
          <a:bodyPr>
            <a:normAutofit fontScale="77500" lnSpcReduction="20000"/>
          </a:bodyPr>
          <a:lstStyle/>
          <a:p>
            <a:pPr algn="ctr">
              <a:lnSpc>
                <a:spcPct val="90000"/>
              </a:lnSpc>
            </a:pPr>
            <a:r>
              <a:rPr lang="en-US" sz="3600" b="1" dirty="0"/>
              <a:t>Find out more </a:t>
            </a:r>
            <a:r>
              <a:rPr lang="en-US" sz="3600" b="1"/>
              <a:t>at: </a:t>
            </a:r>
            <a:endParaRPr lang="en-US" sz="3600" b="1">
              <a:ea typeface="+mj-lt"/>
              <a:cs typeface="+mj-lt"/>
            </a:endParaRPr>
          </a:p>
          <a:p>
            <a:pPr algn="ctr">
              <a:lnSpc>
                <a:spcPct val="90000"/>
              </a:lnSpc>
            </a:pPr>
            <a:r>
              <a:rPr lang="en-US" sz="3600" dirty="0">
                <a:ea typeface="+mj-lt"/>
                <a:cs typeface="+mj-lt"/>
              </a:rPr>
              <a:t>https://flourishfurniturebank.org/donatefurniture/</a:t>
            </a:r>
            <a:endParaRPr lang="en-US" sz="3600" b="1" dirty="0"/>
          </a:p>
        </p:txBody>
      </p:sp>
      <p:pic>
        <p:nvPicPr>
          <p:cNvPr id="4" name="Picture 3" descr="A sign with text and a green and blue background&#10;&#10;Description automatically generated">
            <a:extLst>
              <a:ext uri="{FF2B5EF4-FFF2-40B4-BE49-F238E27FC236}">
                <a16:creationId xmlns:a16="http://schemas.microsoft.com/office/drawing/2014/main" id="{C1DFA82C-E719-CC2A-068C-877CB0FB6712}"/>
              </a:ext>
            </a:extLst>
          </p:cNvPr>
          <p:cNvPicPr>
            <a:picLocks noChangeAspect="1"/>
          </p:cNvPicPr>
          <p:nvPr/>
        </p:nvPicPr>
        <p:blipFill>
          <a:blip r:embed="rId2"/>
          <a:stretch>
            <a:fillRect/>
          </a:stretch>
        </p:blipFill>
        <p:spPr>
          <a:xfrm>
            <a:off x="319319" y="1103376"/>
            <a:ext cx="3790462" cy="2135269"/>
          </a:xfrm>
          <a:prstGeom prst="rect">
            <a:avLst/>
          </a:prstGeom>
        </p:spPr>
      </p:pic>
    </p:spTree>
    <p:extLst>
      <p:ext uri="{BB962C8B-B14F-4D97-AF65-F5344CB8AC3E}">
        <p14:creationId xmlns:p14="http://schemas.microsoft.com/office/powerpoint/2010/main" val="3655618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49EEC-678E-FE38-D3D4-87A3DFC07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03A20-D612-0514-1FCC-C1AD96B459A9}"/>
              </a:ext>
            </a:extLst>
          </p:cNvPr>
          <p:cNvSpPr>
            <a:spLocks noGrp="1"/>
          </p:cNvSpPr>
          <p:nvPr>
            <p:ph type="ctrTitle"/>
          </p:nvPr>
        </p:nvSpPr>
        <p:spPr>
          <a:xfrm>
            <a:off x="844294" y="2937000"/>
            <a:ext cx="9367253" cy="2688297"/>
          </a:xfrm>
        </p:spPr>
        <p:txBody>
          <a:bodyPr>
            <a:noAutofit/>
          </a:bodyPr>
          <a:lstStyle/>
          <a:p>
            <a:r>
              <a:rPr lang="en-US" sz="3600" b="1">
                <a:solidFill>
                  <a:schemeClr val="accent1"/>
                </a:solidFill>
                <a:latin typeface="Rockwell"/>
              </a:rPr>
              <a:t>To Receive Your Credentials</a:t>
            </a:r>
            <a:br>
              <a:rPr lang="en-US" sz="3600" b="1" dirty="0">
                <a:solidFill>
                  <a:schemeClr val="accent1"/>
                </a:solidFill>
                <a:latin typeface="Rockwell"/>
              </a:rPr>
            </a:br>
            <a:r>
              <a:rPr lang="en-US" sz="1800" b="1" dirty="0">
                <a:solidFill>
                  <a:schemeClr val="accent1"/>
                </a:solidFill>
                <a:latin typeface="Rockwell"/>
              </a:rPr>
              <a:t>1.  Go to Client Services Tab on Flourishfurniturebank.org</a:t>
            </a:r>
            <a:br>
              <a:rPr lang="en-US" sz="1800" b="1" dirty="0">
                <a:solidFill>
                  <a:schemeClr val="accent1"/>
                </a:solidFill>
                <a:latin typeface="Rockwell"/>
              </a:rPr>
            </a:br>
            <a:r>
              <a:rPr lang="en-US" sz="1800" b="1" dirty="0">
                <a:solidFill>
                  <a:schemeClr val="accent1"/>
                </a:solidFill>
                <a:latin typeface="Rockwell"/>
              </a:rPr>
              <a:t>2. Choose For Case Managers Tab</a:t>
            </a:r>
            <a:br>
              <a:rPr lang="en-US" sz="1800" b="1" dirty="0">
                <a:solidFill>
                  <a:schemeClr val="accent1"/>
                </a:solidFill>
                <a:latin typeface="Rockwell"/>
              </a:rPr>
            </a:br>
            <a:r>
              <a:rPr lang="en-US" sz="1800" b="1" dirty="0">
                <a:solidFill>
                  <a:schemeClr val="accent1"/>
                </a:solidFill>
                <a:latin typeface="Rockwell"/>
              </a:rPr>
              <a:t>3. Download and complete Case Manager Orientation Quiz.</a:t>
            </a:r>
            <a:br>
              <a:rPr lang="en-US" sz="1800" b="1" dirty="0">
                <a:solidFill>
                  <a:schemeClr val="accent1"/>
                </a:solidFill>
                <a:latin typeface="Rockwell"/>
              </a:rPr>
            </a:br>
            <a:r>
              <a:rPr lang="en-US" sz="1800" b="1" dirty="0">
                <a:solidFill>
                  <a:schemeClr val="accent1"/>
                </a:solidFill>
                <a:latin typeface="Rockwell"/>
              </a:rPr>
              <a:t>4. Email test to </a:t>
            </a:r>
            <a:r>
              <a:rPr lang="en-US" sz="18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br>
              <a:rPr lang="en-US" sz="1800" b="1" dirty="0">
                <a:solidFill>
                  <a:schemeClr val="accent1"/>
                </a:solidFill>
                <a:latin typeface="Rockwell"/>
              </a:rPr>
            </a:br>
            <a:r>
              <a:rPr lang="en-US" sz="1800" b="1" dirty="0">
                <a:solidFill>
                  <a:schemeClr val="accent1"/>
                </a:solidFill>
                <a:latin typeface="Rockwell"/>
              </a:rPr>
              <a:t>5.  Ask your supervisor to email </a:t>
            </a:r>
            <a:r>
              <a:rPr lang="en-US" sz="1800" b="1" dirty="0">
                <a:solidFill>
                  <a:schemeClr val="accent1"/>
                </a:solidFill>
                <a:latin typeface="Rockwell"/>
                <a:hlinkClick r:id="rId3">
                  <a:extLst>
                    <a:ext uri="{A12FA001-AC4F-418D-AE19-62706E023703}">
                      <ahyp:hlinkClr xmlns:ahyp="http://schemas.microsoft.com/office/drawing/2018/hyperlinkcolor" val="tx"/>
                    </a:ext>
                  </a:extLst>
                </a:hlinkClick>
              </a:rPr>
              <a:t>clientservices@flourishfurniturebank.org</a:t>
            </a:r>
            <a:r>
              <a:rPr lang="en-US" sz="1800" b="1" dirty="0">
                <a:solidFill>
                  <a:schemeClr val="accent1"/>
                </a:solidFill>
                <a:latin typeface="Rockwell"/>
              </a:rPr>
              <a:t> giving permission for you to be added as a referrer for your agency. </a:t>
            </a:r>
            <a:br>
              <a:rPr lang="en-US" sz="1800" b="1" dirty="0">
                <a:latin typeface="Rockwell"/>
              </a:rPr>
            </a:br>
            <a:r>
              <a:rPr lang="en-US" sz="1800" b="1" dirty="0">
                <a:solidFill>
                  <a:schemeClr val="accent1"/>
                </a:solidFill>
                <a:latin typeface="Rockwell"/>
              </a:rPr>
              <a:t>5. Upon passing the test and receiving approval from your supervisor, your credentials will be emailed to you.  Please check your spam folder.  </a:t>
            </a:r>
            <a:br>
              <a:rPr lang="en-US" sz="1800" b="1" dirty="0">
                <a:solidFill>
                  <a:schemeClr val="accent1"/>
                </a:solidFill>
                <a:latin typeface="Rockwell"/>
              </a:rPr>
            </a:br>
            <a:r>
              <a:rPr lang="en-US" sz="1800" b="1" dirty="0">
                <a:solidFill>
                  <a:schemeClr val="accent1"/>
                </a:solidFill>
                <a:latin typeface="Rockwell"/>
              </a:rPr>
              <a:t>6. Add </a:t>
            </a:r>
            <a:r>
              <a:rPr lang="en-US" sz="1800" b="1" dirty="0">
                <a:solidFill>
                  <a:schemeClr val="accent1"/>
                </a:solidFill>
                <a:latin typeface="Rockwell"/>
                <a:hlinkClick r:id="rId4">
                  <a:extLst>
                    <a:ext uri="{A12FA001-AC4F-418D-AE19-62706E023703}">
                      <ahyp:hlinkClr xmlns:ahyp="http://schemas.microsoft.com/office/drawing/2018/hyperlinkcolor" val="tx"/>
                    </a:ext>
                  </a:extLst>
                </a:hlinkClick>
              </a:rPr>
              <a:t>*@flourish.furniturebank.net</a:t>
            </a:r>
            <a:r>
              <a:rPr lang="en-US" sz="1800" b="1" dirty="0">
                <a:solidFill>
                  <a:schemeClr val="accent1"/>
                </a:solidFill>
                <a:latin typeface="Rockwell"/>
              </a:rPr>
              <a:t> to your address book to ensure you will receive emails. </a:t>
            </a:r>
            <a:br>
              <a:rPr lang="en-US" sz="1800" b="1" dirty="0">
                <a:solidFill>
                  <a:schemeClr val="accent1"/>
                </a:solidFill>
                <a:latin typeface="Rockwell"/>
              </a:rPr>
            </a:br>
            <a:br>
              <a:rPr lang="en-US" sz="1800" b="1" dirty="0">
                <a:solidFill>
                  <a:schemeClr val="accent1"/>
                </a:solidFill>
                <a:latin typeface="Rockwell"/>
              </a:rPr>
            </a:br>
            <a:br>
              <a:rPr lang="en-US" sz="1800" b="1" dirty="0">
                <a:latin typeface="Rockwell"/>
              </a:rPr>
            </a:br>
            <a:br>
              <a:rPr lang="en-US" sz="1800" b="1" dirty="0">
                <a:latin typeface="Rockwell"/>
              </a:rPr>
            </a:br>
            <a:r>
              <a:rPr lang="en-US" sz="2400" b="1" dirty="0">
                <a:solidFill>
                  <a:schemeClr val="accent1"/>
                </a:solidFill>
                <a:latin typeface="Rockwell"/>
              </a:rPr>
              <a:t>Always use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as your resource email for questions, forms and more!</a:t>
            </a:r>
            <a:br>
              <a:rPr lang="en-US" sz="2400" b="1" dirty="0">
                <a:solidFill>
                  <a:schemeClr val="accent1"/>
                </a:solidFill>
                <a:latin typeface="Rockwell"/>
              </a:rPr>
            </a:br>
            <a:br>
              <a:rPr lang="en-US" sz="2400" b="1" dirty="0">
                <a:latin typeface="Rockwell"/>
              </a:rPr>
            </a:br>
            <a:endParaRPr lang="en-US" sz="2400" b="1" dirty="0">
              <a:solidFill>
                <a:schemeClr val="accent1"/>
              </a:solidFill>
              <a:latin typeface="Rockwell"/>
            </a:endParaRPr>
          </a:p>
        </p:txBody>
      </p:sp>
    </p:spTree>
    <p:extLst>
      <p:ext uri="{BB962C8B-B14F-4D97-AF65-F5344CB8AC3E}">
        <p14:creationId xmlns:p14="http://schemas.microsoft.com/office/powerpoint/2010/main" val="429061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8824-BC2E-E2D6-B984-E4BE673A6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AD3BB-F0C5-23D3-DB86-CA96A0D1D459}"/>
              </a:ext>
            </a:extLst>
          </p:cNvPr>
          <p:cNvSpPr>
            <a:spLocks noGrp="1"/>
          </p:cNvSpPr>
          <p:nvPr>
            <p:ph type="ctrTitle"/>
          </p:nvPr>
        </p:nvSpPr>
        <p:spPr>
          <a:xfrm>
            <a:off x="415625" y="4443698"/>
            <a:ext cx="9367253" cy="2688297"/>
          </a:xfrm>
        </p:spPr>
        <p:txBody>
          <a:bodyPr>
            <a:noAutofit/>
          </a:bodyPr>
          <a:lstStyle/>
          <a:p>
            <a:r>
              <a:rPr lang="en-US" sz="3600" b="1" dirty="0">
                <a:solidFill>
                  <a:schemeClr val="accent1"/>
                </a:solidFill>
                <a:latin typeface="Rockwell"/>
              </a:rPr>
              <a:t>Take a Flourish Tour!!!</a:t>
            </a:r>
            <a:br>
              <a:rPr lang="en-US" sz="3600" b="1" dirty="0">
                <a:solidFill>
                  <a:schemeClr val="accent1"/>
                </a:solidFill>
                <a:latin typeface="Rockwell"/>
              </a:rPr>
            </a:br>
            <a:br>
              <a:rPr lang="en-US" sz="3600" b="1" dirty="0">
                <a:latin typeface="Rockwell"/>
              </a:rPr>
            </a:br>
            <a:r>
              <a:rPr lang="en-US" sz="2400" b="1" dirty="0">
                <a:solidFill>
                  <a:schemeClr val="accent1"/>
                </a:solidFill>
                <a:latin typeface="Rockwell"/>
              </a:rPr>
              <a:t>Please email us to set up a tour!  Having a tour of Flourish before referring clients really helps you understand the flow and process.  Plus, we just really want to meet you!</a:t>
            </a:r>
            <a:br>
              <a:rPr lang="en-US" sz="2400" b="1" dirty="0">
                <a:solidFill>
                  <a:schemeClr val="accent1"/>
                </a:solidFill>
                <a:latin typeface="Rockwell"/>
              </a:rPr>
            </a:br>
            <a:br>
              <a:rPr lang="en-US" sz="2400" b="1" dirty="0">
                <a:latin typeface="Rockwell"/>
              </a:rPr>
            </a:br>
            <a:r>
              <a:rPr lang="en-US" sz="2400" b="1" dirty="0">
                <a:solidFill>
                  <a:schemeClr val="accent1"/>
                </a:solidFill>
                <a:latin typeface="Rockwell"/>
              </a:rPr>
              <a:t>You will get to visit the showroom where your clients will shop plus see all of our prep areas like our woodworking department, sewing department, and more!</a:t>
            </a:r>
            <a:br>
              <a:rPr lang="en-US" sz="2400" b="1" dirty="0">
                <a:latin typeface="Rockwell"/>
              </a:rPr>
            </a:br>
            <a:br>
              <a:rPr lang="en-US" sz="2400" b="1" dirty="0">
                <a:latin typeface="Rockwell"/>
              </a:rPr>
            </a:br>
            <a:r>
              <a:rPr lang="en-US" sz="2400" b="1" dirty="0">
                <a:solidFill>
                  <a:schemeClr val="accent1"/>
                </a:solidFill>
                <a:latin typeface="Rockwell"/>
              </a:rPr>
              <a:t>Email us at </a:t>
            </a:r>
            <a:r>
              <a:rPr lang="en-US" sz="2400" b="1" dirty="0">
                <a:solidFill>
                  <a:schemeClr val="accent1"/>
                </a:solidFill>
                <a:latin typeface="Rockwell"/>
                <a:hlinkClick r:id="rId2">
                  <a:extLst>
                    <a:ext uri="{A12FA001-AC4F-418D-AE19-62706E023703}">
                      <ahyp:hlinkClr xmlns:ahyp="http://schemas.microsoft.com/office/drawing/2018/hyperlinkcolor" val="tx"/>
                    </a:ext>
                  </a:extLst>
                </a:hlinkClick>
              </a:rPr>
              <a:t>ClientServices@FlourishFurnitureBank.org</a:t>
            </a:r>
            <a:r>
              <a:rPr lang="en-US" sz="2400" b="1" dirty="0">
                <a:solidFill>
                  <a:schemeClr val="accent1"/>
                </a:solidFill>
                <a:latin typeface="Rockwell"/>
              </a:rPr>
              <a:t> to set up!</a:t>
            </a:r>
            <a:br>
              <a:rPr lang="en-US" sz="2400" b="1" dirty="0">
                <a:latin typeface="Rockwell"/>
              </a:rPr>
            </a:br>
            <a:br>
              <a:rPr lang="en-US" sz="2400" b="1" dirty="0">
                <a:latin typeface="Rockwell"/>
              </a:rPr>
            </a:br>
            <a:endParaRPr lang="en-US" sz="2400" b="1">
              <a:solidFill>
                <a:schemeClr val="accent1"/>
              </a:solidFill>
              <a:latin typeface="Rockwell"/>
            </a:endParaRPr>
          </a:p>
        </p:txBody>
      </p:sp>
      <p:pic>
        <p:nvPicPr>
          <p:cNvPr id="3" name="Picture 2" descr="A logo with a couch and a flower&#10;&#10;Description automatically generated">
            <a:extLst>
              <a:ext uri="{FF2B5EF4-FFF2-40B4-BE49-F238E27FC236}">
                <a16:creationId xmlns:a16="http://schemas.microsoft.com/office/drawing/2014/main" id="{D5CDF78D-43A3-3318-8F56-F62BA5202B71}"/>
              </a:ext>
            </a:extLst>
          </p:cNvPr>
          <p:cNvPicPr>
            <a:picLocks noChangeAspect="1"/>
          </p:cNvPicPr>
          <p:nvPr/>
        </p:nvPicPr>
        <p:blipFill>
          <a:blip r:embed="rId3"/>
          <a:stretch>
            <a:fillRect/>
          </a:stretch>
        </p:blipFill>
        <p:spPr>
          <a:xfrm>
            <a:off x="7594954" y="238251"/>
            <a:ext cx="2336800" cy="2336800"/>
          </a:xfrm>
          <a:prstGeom prst="rect">
            <a:avLst/>
          </a:prstGeom>
        </p:spPr>
      </p:pic>
    </p:spTree>
    <p:extLst>
      <p:ext uri="{BB962C8B-B14F-4D97-AF65-F5344CB8AC3E}">
        <p14:creationId xmlns:p14="http://schemas.microsoft.com/office/powerpoint/2010/main" val="70934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7461-6B44-40CD-A3A1-4E3767D900F6}"/>
              </a:ext>
            </a:extLst>
          </p:cNvPr>
          <p:cNvSpPr>
            <a:spLocks noGrp="1"/>
          </p:cNvSpPr>
          <p:nvPr>
            <p:ph type="title"/>
          </p:nvPr>
        </p:nvSpPr>
        <p:spPr>
          <a:xfrm>
            <a:off x="2228500" y="121742"/>
            <a:ext cx="5303897" cy="967241"/>
          </a:xfrm>
        </p:spPr>
        <p:txBody>
          <a:bodyPr>
            <a:normAutofit/>
          </a:bodyPr>
          <a:lstStyle/>
          <a:p>
            <a:pPr algn="ctr"/>
            <a:r>
              <a:rPr lang="en-US" sz="5400" b="1" dirty="0">
                <a:solidFill>
                  <a:schemeClr val="accent1"/>
                </a:solidFill>
                <a:latin typeface="Rockwell"/>
                <a:cs typeface="Arial"/>
              </a:rPr>
              <a:t>Our History</a:t>
            </a:r>
          </a:p>
        </p:txBody>
      </p:sp>
      <p:sp>
        <p:nvSpPr>
          <p:cNvPr id="3" name="TextBox 2">
            <a:extLst>
              <a:ext uri="{FF2B5EF4-FFF2-40B4-BE49-F238E27FC236}">
                <a16:creationId xmlns:a16="http://schemas.microsoft.com/office/drawing/2014/main" id="{458A22D9-F59C-449A-B4F2-8A74B73E96A6}"/>
              </a:ext>
            </a:extLst>
          </p:cNvPr>
          <p:cNvSpPr txBox="1"/>
          <p:nvPr/>
        </p:nvSpPr>
        <p:spPr>
          <a:xfrm>
            <a:off x="201294" y="1017096"/>
            <a:ext cx="11780409" cy="5115118"/>
          </a:xfrm>
          <a:prstGeom prst="rect">
            <a:avLst/>
          </a:prstGeom>
          <a:noFill/>
        </p:spPr>
        <p:txBody>
          <a:bodyPr wrap="square" lIns="91440" tIns="45720" rIns="91440" bIns="45720" rtlCol="0" anchor="t">
            <a:spAutoFit/>
          </a:bodyPr>
          <a:lstStyle/>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Flourish Furniture Bank has its origins in 2009 as “My Father’s House,” a ministry of United Methodist Church of the Resurrection.</a:t>
            </a:r>
            <a:r>
              <a:rPr lang="en-US" sz="2000" dirty="0">
                <a:latin typeface="Rockwell"/>
                <a:cs typeface="Arial"/>
              </a:rPr>
              <a:t> </a:t>
            </a:r>
            <a:endParaRPr lang="en-US" sz="2000" b="0" i="0" dirty="0">
              <a:effectLst/>
              <a:latin typeface="Rockwell"/>
              <a:cs typeface="Arial"/>
            </a:endParaRPr>
          </a:p>
          <a:p>
            <a:pPr marL="285750" indent="-285750">
              <a:lnSpc>
                <a:spcPct val="150000"/>
              </a:lnSpc>
              <a:spcAft>
                <a:spcPts val="1800"/>
              </a:spcAft>
              <a:buFont typeface="Arial" panose="020B0604020202020204" pitchFamily="34" charset="0"/>
              <a:buChar char="•"/>
            </a:pPr>
            <a:r>
              <a:rPr lang="en-US" sz="2000" b="0" i="0" dirty="0">
                <a:effectLst/>
                <a:latin typeface="Rockwell"/>
                <a:cs typeface="Arial"/>
              </a:rPr>
              <a:t>The founder, a former HUD employee, recognized that many people were living in unfurnished </a:t>
            </a:r>
            <a:r>
              <a:rPr lang="en-US" sz="2000" dirty="0">
                <a:latin typeface="Rockwell"/>
                <a:cs typeface="Arial"/>
              </a:rPr>
              <a:t>homes</a:t>
            </a:r>
            <a:r>
              <a:rPr lang="en-US" sz="2000" b="0" i="0" dirty="0">
                <a:effectLst/>
                <a:latin typeface="Rockwell"/>
                <a:cs typeface="Arial"/>
              </a:rPr>
              <a:t> and began collecting donated furniture and home</a:t>
            </a:r>
            <a:r>
              <a:rPr lang="en-US" sz="2000" dirty="0">
                <a:latin typeface="Rockwell"/>
                <a:cs typeface="Arial"/>
              </a:rPr>
              <a:t> essentials</a:t>
            </a:r>
            <a:r>
              <a:rPr lang="en-US" sz="2000" b="0" i="0" dirty="0">
                <a:effectLst/>
                <a:latin typeface="Rockwell"/>
                <a:cs typeface="Arial"/>
              </a:rPr>
              <a:t> to serve as a community resource.</a:t>
            </a:r>
          </a:p>
          <a:p>
            <a:pPr marL="285750" indent="-285750">
              <a:lnSpc>
                <a:spcPct val="150000"/>
              </a:lnSpc>
              <a:spcAft>
                <a:spcPts val="1800"/>
              </a:spcAft>
              <a:buFont typeface="Arial" panose="020B0604020202020204" pitchFamily="34" charset="0"/>
              <a:buChar char="•"/>
            </a:pPr>
            <a:r>
              <a:rPr lang="en-US" sz="2000" dirty="0">
                <a:latin typeface="Rockwell"/>
                <a:cs typeface="Arial"/>
              </a:rPr>
              <a:t> As the ministry grew, it developed community partnerships and a dedicated volunteer base, allowing us to serve more and more guests each year.</a:t>
            </a:r>
          </a:p>
          <a:p>
            <a:pPr marL="285750" indent="-285750">
              <a:lnSpc>
                <a:spcPct val="150000"/>
              </a:lnSpc>
              <a:spcAft>
                <a:spcPts val="1800"/>
              </a:spcAft>
              <a:buFont typeface="Arial" panose="020B0604020202020204" pitchFamily="34" charset="0"/>
              <a:buChar char="•"/>
            </a:pPr>
            <a:r>
              <a:rPr lang="en-US" sz="2000" dirty="0">
                <a:latin typeface="Rockwell"/>
                <a:cs typeface="Arial"/>
              </a:rPr>
              <a:t>The organization rebranded as Flourish Furnishings, Inc. (Flourish). </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became a 501c3 non-profit organization in November 2019.  </a:t>
            </a:r>
          </a:p>
        </p:txBody>
      </p:sp>
    </p:spTree>
    <p:extLst>
      <p:ext uri="{BB962C8B-B14F-4D97-AF65-F5344CB8AC3E}">
        <p14:creationId xmlns:p14="http://schemas.microsoft.com/office/powerpoint/2010/main" val="361309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D611-5181-41A0-A2E5-6DDE76964447}"/>
              </a:ext>
            </a:extLst>
          </p:cNvPr>
          <p:cNvSpPr txBox="1">
            <a:spLocks/>
          </p:cNvSpPr>
          <p:nvPr/>
        </p:nvSpPr>
        <p:spPr>
          <a:xfrm>
            <a:off x="825800" y="333125"/>
            <a:ext cx="8596312" cy="1320800"/>
          </a:xfrm>
          <a:prstGeom prst="rect">
            <a:avLst/>
          </a:prstGeom>
        </p:spPr>
        <p:txBody>
          <a:bodyPr lIns="91440" tIns="45720" rIns="91440" bIns="45720" anchor="t">
            <a:normAutofit fontScale="9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latin typeface="Rockwell"/>
                <a:cs typeface="Arial"/>
              </a:rPr>
              <a:t>Where Compassion </a:t>
            </a:r>
          </a:p>
          <a:p>
            <a:pPr algn="ctr"/>
            <a:r>
              <a:rPr lang="en-US" sz="5400" b="1" dirty="0">
                <a:latin typeface="Rockwell"/>
                <a:cs typeface="Arial"/>
              </a:rPr>
              <a:t>Meets Sustainability</a:t>
            </a:r>
          </a:p>
          <a:p>
            <a:pPr algn="ctr"/>
            <a:endParaRPr lang="en-US" sz="5400" b="1" dirty="0">
              <a:latin typeface="Rockwell"/>
              <a:cs typeface="Arial"/>
            </a:endParaRPr>
          </a:p>
        </p:txBody>
      </p:sp>
      <p:sp>
        <p:nvSpPr>
          <p:cNvPr id="3" name="TextBox 2">
            <a:extLst>
              <a:ext uri="{FF2B5EF4-FFF2-40B4-BE49-F238E27FC236}">
                <a16:creationId xmlns:a16="http://schemas.microsoft.com/office/drawing/2014/main" id="{F65588E3-A047-4325-9EF5-F30B4A23A53F}"/>
              </a:ext>
            </a:extLst>
          </p:cNvPr>
          <p:cNvSpPr txBox="1"/>
          <p:nvPr/>
        </p:nvSpPr>
        <p:spPr>
          <a:xfrm>
            <a:off x="408146" y="1708760"/>
            <a:ext cx="11032788" cy="4884286"/>
          </a:xfrm>
          <a:prstGeom prst="rect">
            <a:avLst/>
          </a:prstGeom>
          <a:noFill/>
        </p:spPr>
        <p:txBody>
          <a:bodyPr wrap="square" lIns="91440" tIns="45720" rIns="91440" bIns="45720" rtlCol="0" anchor="t">
            <a:spAutoFit/>
          </a:bodyPr>
          <a:lstStyle/>
          <a:p>
            <a:pPr marL="342900" indent="-342900">
              <a:lnSpc>
                <a:spcPct val="150000"/>
              </a:lnSpc>
              <a:spcAft>
                <a:spcPts val="1800"/>
              </a:spcAft>
              <a:buFont typeface="Arial"/>
              <a:buChar char="•"/>
            </a:pPr>
            <a:r>
              <a:rPr lang="en-US" sz="2000" dirty="0">
                <a:latin typeface="Rockwell"/>
                <a:cs typeface="Arial"/>
              </a:rPr>
              <a:t>In 2023, Flourish served 1,069 families.  In 2024, we served 1,300 families.</a:t>
            </a:r>
          </a:p>
          <a:p>
            <a:pPr marL="285750" indent="-285750">
              <a:lnSpc>
                <a:spcPct val="150000"/>
              </a:lnSpc>
              <a:spcAft>
                <a:spcPts val="1800"/>
              </a:spcAft>
              <a:buFont typeface="Arial" panose="020B0604020202020204" pitchFamily="34" charset="0"/>
              <a:buChar char="•"/>
            </a:pPr>
            <a:r>
              <a:rPr lang="en-US" sz="2000">
                <a:latin typeface="Rockwell"/>
                <a:cs typeface="Arial"/>
              </a:rPr>
              <a:t>In 2026, Flourish is partnering with over 90 social service agencies for referrals.  These </a:t>
            </a:r>
            <a:r>
              <a:rPr lang="en-US" sz="2000" dirty="0">
                <a:latin typeface="Rockwell"/>
                <a:cs typeface="Arial"/>
              </a:rPr>
              <a:t>organizations serve individuals that have experienced housing instability due to domestic violence, aging out of foster care, immigration/refugee status, re-entry from incarceration, natural disaster, job loss, and more.  List here: </a:t>
            </a:r>
            <a:r>
              <a:rPr lang="en-US" sz="2000" dirty="0">
                <a:ea typeface="+mn-lt"/>
                <a:cs typeface="+mn-lt"/>
              </a:rPr>
              <a:t>https://flourishfurniturebank.org/if-you-need-furnishings/</a:t>
            </a:r>
          </a:p>
          <a:p>
            <a:pPr marL="285750" indent="-285750">
              <a:lnSpc>
                <a:spcPct val="150000"/>
              </a:lnSpc>
              <a:spcAft>
                <a:spcPts val="1800"/>
              </a:spcAft>
              <a:buFont typeface="Arial" panose="020B0604020202020204" pitchFamily="34" charset="0"/>
              <a:buChar char="•"/>
            </a:pPr>
            <a:r>
              <a:rPr lang="en-US" sz="2000" dirty="0">
                <a:latin typeface="Rockwell"/>
                <a:cs typeface="Arial"/>
              </a:rPr>
              <a:t>Flourish leans heavily on volunteers with over 1,000 unique volunteers serving over 30,000 hours annually.</a:t>
            </a:r>
          </a:p>
          <a:p>
            <a:pPr marL="285750" indent="-285750">
              <a:lnSpc>
                <a:spcPct val="150000"/>
              </a:lnSpc>
              <a:spcAft>
                <a:spcPts val="1800"/>
              </a:spcAft>
              <a:buFont typeface="Arial" panose="020B0604020202020204" pitchFamily="34" charset="0"/>
              <a:buChar char="•"/>
            </a:pPr>
            <a:r>
              <a:rPr lang="en-US" sz="2000" dirty="0">
                <a:latin typeface="Rockwell"/>
                <a:cs typeface="Arial"/>
              </a:rPr>
              <a:t>Nearly 60,000 items were provided to families and were kept from entering a landfill.</a:t>
            </a:r>
          </a:p>
        </p:txBody>
      </p:sp>
    </p:spTree>
    <p:extLst>
      <p:ext uri="{BB962C8B-B14F-4D97-AF65-F5344CB8AC3E}">
        <p14:creationId xmlns:p14="http://schemas.microsoft.com/office/powerpoint/2010/main" val="415071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86EDEF-8128-E473-EF71-59D48E54A90A}"/>
              </a:ext>
            </a:extLst>
          </p:cNvPr>
          <p:cNvSpPr txBox="1"/>
          <p:nvPr/>
        </p:nvSpPr>
        <p:spPr>
          <a:xfrm>
            <a:off x="548640" y="283464"/>
            <a:ext cx="2642235" cy="6463308"/>
          </a:xfrm>
          <a:prstGeom prst="rect">
            <a:avLst/>
          </a:prstGeom>
          <a:noFill/>
        </p:spPr>
        <p:txBody>
          <a:bodyPr wrap="square" lIns="91440" tIns="45720" rIns="91440" bIns="45720" rtlCol="0" anchor="t">
            <a:spAutoFit/>
          </a:bodyPr>
          <a:lstStyle/>
          <a:p>
            <a:r>
              <a:rPr lang="en-US" dirty="0"/>
              <a:t>The best way to understand the process and help your guest prepare for success, is to </a:t>
            </a:r>
          </a:p>
          <a:p>
            <a:r>
              <a:rPr lang="en-US" b="1" dirty="0"/>
              <a:t>come out for a tour!  </a:t>
            </a:r>
            <a:endParaRPr lang="en-US" dirty="0"/>
          </a:p>
          <a:p>
            <a:endParaRPr lang="en-US" dirty="0"/>
          </a:p>
          <a:p>
            <a:r>
              <a:rPr lang="en-US" dirty="0"/>
              <a:t>Every visitor to our warehouse is surprised by all the things that go into preparing items for our guests and all the care that is offered.  </a:t>
            </a:r>
          </a:p>
          <a:p>
            <a:endParaRPr lang="en-US" dirty="0"/>
          </a:p>
          <a:p>
            <a:r>
              <a:rPr lang="en-US" dirty="0"/>
              <a:t>It’s also a great time for us to discuss ways we can deepen our partnership between Flourish and your agency and helps us to get to know you, too!</a:t>
            </a:r>
          </a:p>
        </p:txBody>
      </p:sp>
      <p:pic>
        <p:nvPicPr>
          <p:cNvPr id="3" name="Picture 2" descr="A collage of people working in a shop&#10;&#10;Description automatically generated">
            <a:extLst>
              <a:ext uri="{FF2B5EF4-FFF2-40B4-BE49-F238E27FC236}">
                <a16:creationId xmlns:a16="http://schemas.microsoft.com/office/drawing/2014/main" id="{29294FA7-79D2-F250-FCEE-B638B201021B}"/>
              </a:ext>
            </a:extLst>
          </p:cNvPr>
          <p:cNvPicPr>
            <a:picLocks noChangeAspect="1"/>
          </p:cNvPicPr>
          <p:nvPr/>
        </p:nvPicPr>
        <p:blipFill>
          <a:blip r:embed="rId2"/>
          <a:stretch>
            <a:fillRect/>
          </a:stretch>
        </p:blipFill>
        <p:spPr>
          <a:xfrm>
            <a:off x="3799906" y="202132"/>
            <a:ext cx="6465376" cy="6465376"/>
          </a:xfrm>
          <a:prstGeom prst="rect">
            <a:avLst/>
          </a:prstGeom>
        </p:spPr>
      </p:pic>
    </p:spTree>
    <p:extLst>
      <p:ext uri="{BB962C8B-B14F-4D97-AF65-F5344CB8AC3E}">
        <p14:creationId xmlns:p14="http://schemas.microsoft.com/office/powerpoint/2010/main" val="75513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6B94303-9564-96E1-172C-B563EB68D7EC}"/>
              </a:ext>
            </a:extLst>
          </p:cNvPr>
          <p:cNvSpPr txBox="1"/>
          <p:nvPr/>
        </p:nvSpPr>
        <p:spPr>
          <a:xfrm>
            <a:off x="415067" y="417568"/>
            <a:ext cx="11369612"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Qualifying and Preparing Individuals for Appointments</a:t>
            </a:r>
          </a:p>
          <a:p>
            <a:endParaRPr lang="en-US" sz="2400" b="1" dirty="0">
              <a:latin typeface="Rockwell"/>
            </a:endParaRPr>
          </a:p>
          <a:p>
            <a:pPr marL="342900" indent="-342900">
              <a:buFont typeface="Arial"/>
              <a:buChar char="•"/>
            </a:pPr>
            <a:r>
              <a:rPr lang="en-US" dirty="0">
                <a:latin typeface="Rockwell"/>
              </a:rPr>
              <a:t>Individuals may only visit Flourish once for an appointment.  We have this guideline in order to serve as many families who have a need for an entire home of furniture and essentials.  </a:t>
            </a:r>
          </a:p>
          <a:p>
            <a:pPr marL="342900" indent="-342900">
              <a:buFont typeface="Arial"/>
              <a:buChar char="•"/>
            </a:pPr>
            <a:r>
              <a:rPr lang="en-US" dirty="0">
                <a:latin typeface="Rockwell"/>
              </a:rPr>
              <a:t>Families visiting Flourish should have a need for an entire home of furniture and essentials.  We cannot offer appointments for families that only need a few items. (example: just needs a bed or sofa)</a:t>
            </a:r>
          </a:p>
          <a:p>
            <a:pPr marL="342900" indent="-342900">
              <a:buFont typeface="Arial"/>
              <a:buChar char="•"/>
            </a:pPr>
            <a:r>
              <a:rPr lang="en-US" dirty="0">
                <a:latin typeface="Rockwell"/>
              </a:rPr>
              <a:t>In order to ensure individuals can make the most of this once in a lifetime opportunity, we partner with organizations like yours to ensure you are supporting them with all their needs, to ensure they are able to retain the items provided by Flourish.</a:t>
            </a:r>
          </a:p>
          <a:p>
            <a:pPr marL="342900" indent="-342900">
              <a:buFont typeface="Arial"/>
              <a:buChar char="•"/>
            </a:pPr>
            <a:r>
              <a:rPr lang="en-US" dirty="0">
                <a:latin typeface="Rockwell"/>
              </a:rPr>
              <a:t>To best prepare an individual for an appointment, you must work WITH them to fill out the Preference Sheet and the Guest Checklist prior to the appointment.  </a:t>
            </a:r>
          </a:p>
          <a:p>
            <a:pPr marL="342900" indent="-342900">
              <a:buFont typeface="Arial"/>
              <a:buChar char="•"/>
            </a:pPr>
            <a:r>
              <a:rPr lang="en-US" dirty="0">
                <a:latin typeface="Rockwell"/>
              </a:rPr>
              <a:t>The Preference Sheet and Checklist are found here: </a:t>
            </a:r>
            <a:r>
              <a:rPr lang="en-US" dirty="0">
                <a:ea typeface="+mn-lt"/>
                <a:cs typeface="+mn-lt"/>
                <a:hlinkClick r:id="rId2"/>
              </a:rPr>
              <a:t>https://flourishfurniturebank.org/for-case-managers/</a:t>
            </a:r>
            <a:endParaRPr lang="en-US">
              <a:ea typeface="+mn-lt"/>
              <a:cs typeface="+mn-lt"/>
            </a:endParaRPr>
          </a:p>
          <a:p>
            <a:pPr marL="342900" indent="-342900">
              <a:buFont typeface="Arial"/>
              <a:buChar char="•"/>
            </a:pPr>
            <a:r>
              <a:rPr lang="en-US" dirty="0">
                <a:latin typeface="Rockwell"/>
                <a:ea typeface="+mn-lt"/>
                <a:cs typeface="+mn-lt"/>
              </a:rPr>
              <a:t>Please download forms each time so you are sure it is the most current version as we make updates.  </a:t>
            </a:r>
          </a:p>
          <a:p>
            <a:pPr marL="342900" indent="-342900">
              <a:buFont typeface="Arial"/>
              <a:buChar char="•"/>
            </a:pPr>
            <a:r>
              <a:rPr lang="en-US" dirty="0">
                <a:latin typeface="Rockwell"/>
                <a:ea typeface="+mn-lt"/>
                <a:cs typeface="+mn-lt"/>
              </a:rPr>
              <a:t>Preference Sheets and Checklists </a:t>
            </a:r>
            <a:r>
              <a:rPr lang="en-US" u="sng" dirty="0">
                <a:latin typeface="Rockwell"/>
                <a:ea typeface="+mn-lt"/>
                <a:cs typeface="+mn-lt"/>
              </a:rPr>
              <a:t>MUST</a:t>
            </a:r>
            <a:r>
              <a:rPr lang="en-US" dirty="0">
                <a:latin typeface="Rockwell"/>
                <a:ea typeface="+mn-lt"/>
                <a:cs typeface="+mn-lt"/>
              </a:rPr>
              <a:t> be received by Flourish at </a:t>
            </a:r>
            <a:r>
              <a:rPr lang="en-US" dirty="0">
                <a:latin typeface="Rockwell"/>
                <a:ea typeface="+mn-lt"/>
                <a:cs typeface="+mn-lt"/>
                <a:hlinkClick r:id="rId3"/>
              </a:rPr>
              <a:t>clientservices@flourishfurniturebank.org</a:t>
            </a:r>
            <a:r>
              <a:rPr lang="en-US" dirty="0">
                <a:latin typeface="Rockwell"/>
                <a:ea typeface="+mn-lt"/>
                <a:cs typeface="+mn-lt"/>
              </a:rPr>
              <a:t> 48 hours prior to the appointment and must be signed by guest and case manager.</a:t>
            </a:r>
          </a:p>
          <a:p>
            <a:pPr marL="342900" indent="-342900">
              <a:buFont typeface="Arial"/>
              <a:buChar char="•"/>
            </a:pPr>
            <a:r>
              <a:rPr lang="en-US" dirty="0">
                <a:latin typeface="Rockwell"/>
                <a:ea typeface="+mn-lt"/>
                <a:cs typeface="+mn-lt"/>
              </a:rPr>
              <a:t>Flourish does not require case managers to attend appointments.  We encourage case managers to attend, when able.  We ask that you take your client's needs into consideration and accompany them, as needed.  </a:t>
            </a:r>
          </a:p>
          <a:p>
            <a:pPr marL="342900" indent="-342900">
              <a:buFont typeface="Arial"/>
              <a:buChar char="•"/>
            </a:pPr>
            <a:r>
              <a:rPr lang="en-US" dirty="0">
                <a:latin typeface="Rockwell"/>
                <a:ea typeface="+mn-lt"/>
                <a:cs typeface="+mn-lt"/>
              </a:rPr>
              <a:t>Case managers MUST help the client (our guest) with transportation for their appointment.  Even if the client is paying for this, support in ensuring their success in securing transport is necessary.  </a:t>
            </a:r>
          </a:p>
        </p:txBody>
      </p:sp>
    </p:spTree>
    <p:extLst>
      <p:ext uri="{BB962C8B-B14F-4D97-AF65-F5344CB8AC3E}">
        <p14:creationId xmlns:p14="http://schemas.microsoft.com/office/powerpoint/2010/main" val="692040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3E50A-D258-4367-9237-B1F74FFA47EB}"/>
              </a:ext>
            </a:extLst>
          </p:cNvPr>
          <p:cNvSpPr txBox="1"/>
          <p:nvPr/>
        </p:nvSpPr>
        <p:spPr>
          <a:xfrm>
            <a:off x="2062898" y="3211395"/>
            <a:ext cx="73958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accent1"/>
                </a:solidFill>
                <a:latin typeface="Rockwell"/>
                <a:ea typeface="+mj-ea"/>
                <a:cs typeface="+mj-cs"/>
              </a:rPr>
              <a:t>Appointment</a:t>
            </a:r>
            <a:r>
              <a:rPr lang="en-US" sz="2800" b="1" dirty="0">
                <a:latin typeface="Rockwell"/>
                <a:cs typeface="Times New Roman"/>
              </a:rPr>
              <a:t> </a:t>
            </a:r>
            <a:r>
              <a:rPr lang="en-US" sz="2800" b="1" dirty="0">
                <a:solidFill>
                  <a:schemeClr val="accent1"/>
                </a:solidFill>
                <a:latin typeface="Rockwell"/>
                <a:ea typeface="+mj-ea"/>
                <a:cs typeface="+mj-cs"/>
              </a:rPr>
              <a:t>Types</a:t>
            </a:r>
          </a:p>
        </p:txBody>
      </p:sp>
      <p:sp>
        <p:nvSpPr>
          <p:cNvPr id="3" name="TextBox 2">
            <a:extLst>
              <a:ext uri="{FF2B5EF4-FFF2-40B4-BE49-F238E27FC236}">
                <a16:creationId xmlns:a16="http://schemas.microsoft.com/office/drawing/2014/main" id="{E40D2B72-F143-4B4E-BC25-F68879F083DA}"/>
              </a:ext>
            </a:extLst>
          </p:cNvPr>
          <p:cNvSpPr txBox="1"/>
          <p:nvPr/>
        </p:nvSpPr>
        <p:spPr>
          <a:xfrm>
            <a:off x="1231887" y="3816090"/>
            <a:ext cx="983428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ea typeface="+mn-lt"/>
                <a:cs typeface="+mn-lt"/>
              </a:rPr>
              <a:t>In-Person Shopping </a:t>
            </a:r>
            <a:r>
              <a:rPr lang="en-US" sz="2000" dirty="0">
                <a:latin typeface="Rockwell"/>
                <a:ea typeface="+mn-lt"/>
                <a:cs typeface="+mn-lt"/>
              </a:rPr>
              <a:t>– Flourish now only offers in-person appointments, as we want everyone to personally choose their furnishings. Our volunteers greet guests in the parking lot, assist with furniture selection in the warehouse, then load furniture and other items onto the guest's truck. </a:t>
            </a:r>
          </a:p>
          <a:p>
            <a:endParaRPr lang="en-US" sz="2000" dirty="0">
              <a:latin typeface="Rockwell"/>
              <a:ea typeface="+mn-lt"/>
              <a:cs typeface="+mn-lt"/>
            </a:endParaRPr>
          </a:p>
          <a:p>
            <a:r>
              <a:rPr lang="en-US" sz="2000" dirty="0">
                <a:latin typeface="Rockwell"/>
                <a:ea typeface="+mn-lt"/>
                <a:cs typeface="+mn-lt"/>
              </a:rPr>
              <a:t>If an in-person appointment is a barrier for your client (our guest), please reach out to us at </a:t>
            </a:r>
            <a:r>
              <a:rPr lang="en-US" sz="2000" dirty="0">
                <a:latin typeface="Rockwell"/>
                <a:ea typeface="+mn-lt"/>
                <a:cs typeface="+mn-lt"/>
                <a:hlinkClick r:id="rId2"/>
              </a:rPr>
              <a:t>ClientServices@Flourishfurniturebank.org</a:t>
            </a:r>
            <a:r>
              <a:rPr lang="en-US" sz="2000" dirty="0">
                <a:latin typeface="Rockwell"/>
                <a:ea typeface="+mn-lt"/>
                <a:cs typeface="+mn-lt"/>
              </a:rPr>
              <a:t> and we can consider an alternative. </a:t>
            </a:r>
            <a:r>
              <a:rPr lang="en-US" sz="1600" dirty="0">
                <a:ea typeface="+mn-lt"/>
                <a:cs typeface="+mn-lt"/>
              </a:rPr>
              <a:t> </a:t>
            </a:r>
          </a:p>
        </p:txBody>
      </p:sp>
      <p:sp>
        <p:nvSpPr>
          <p:cNvPr id="4" name="TextBox 3">
            <a:extLst>
              <a:ext uri="{FF2B5EF4-FFF2-40B4-BE49-F238E27FC236}">
                <a16:creationId xmlns:a16="http://schemas.microsoft.com/office/drawing/2014/main" id="{D421350E-A3B2-7223-B004-08902E548D2A}"/>
              </a:ext>
            </a:extLst>
          </p:cNvPr>
          <p:cNvSpPr txBox="1"/>
          <p:nvPr/>
        </p:nvSpPr>
        <p:spPr>
          <a:xfrm>
            <a:off x="3225528" y="581345"/>
            <a:ext cx="5489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solidFill>
                <a:latin typeface="Rockwell"/>
              </a:rPr>
              <a:t>Communications and Forms</a:t>
            </a:r>
          </a:p>
        </p:txBody>
      </p:sp>
      <p:sp>
        <p:nvSpPr>
          <p:cNvPr id="7" name="TextBox 6">
            <a:extLst>
              <a:ext uri="{FF2B5EF4-FFF2-40B4-BE49-F238E27FC236}">
                <a16:creationId xmlns:a16="http://schemas.microsoft.com/office/drawing/2014/main" id="{6D559D01-FF75-07F9-B7AB-22877880E442}"/>
              </a:ext>
            </a:extLst>
          </p:cNvPr>
          <p:cNvSpPr txBox="1"/>
          <p:nvPr/>
        </p:nvSpPr>
        <p:spPr>
          <a:xfrm>
            <a:off x="1314590" y="1446800"/>
            <a:ext cx="883613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Rockwell"/>
              </a:rPr>
              <a:t>All forms and communications should be sent to the following email address:</a:t>
            </a:r>
          </a:p>
          <a:p>
            <a:pPr algn="ctr"/>
            <a:r>
              <a:rPr lang="en-US" sz="2800" b="1" dirty="0">
                <a:latin typeface="Rockwell"/>
              </a:rPr>
              <a:t>ClientServices@Flourishfurniturebank.org</a:t>
            </a:r>
          </a:p>
        </p:txBody>
      </p:sp>
    </p:spTree>
    <p:extLst>
      <p:ext uri="{BB962C8B-B14F-4D97-AF65-F5344CB8AC3E}">
        <p14:creationId xmlns:p14="http://schemas.microsoft.com/office/powerpoint/2010/main" val="277985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AC5A2-EAEC-A50C-FF05-23FFCCA5C9D1}"/>
              </a:ext>
            </a:extLst>
          </p:cNvPr>
          <p:cNvSpPr txBox="1"/>
          <p:nvPr/>
        </p:nvSpPr>
        <p:spPr>
          <a:xfrm>
            <a:off x="869205" y="311926"/>
            <a:ext cx="936934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rPr>
              <a:t>To schedule an appointment</a:t>
            </a:r>
          </a:p>
          <a:p>
            <a:endParaRPr lang="en-US" sz="2400" b="1" dirty="0">
              <a:latin typeface="Rockwell"/>
            </a:endParaRPr>
          </a:p>
          <a:p>
            <a:pPr marL="457200" indent="-457200">
              <a:buAutoNum type="arabicPeriod"/>
            </a:pPr>
            <a:r>
              <a:rPr lang="en-US" sz="2000" b="1" dirty="0">
                <a:latin typeface="Rockwell"/>
              </a:rPr>
              <a:t>Start by going to Flourishfurniturebank.org and go to the upper right corner to Case Manager Scheduling.</a:t>
            </a:r>
          </a:p>
        </p:txBody>
      </p:sp>
      <p:pic>
        <p:nvPicPr>
          <p:cNvPr id="6" name="Picture 5" descr="A screenshot of a website&#10;&#10;Description automatically generated">
            <a:extLst>
              <a:ext uri="{FF2B5EF4-FFF2-40B4-BE49-F238E27FC236}">
                <a16:creationId xmlns:a16="http://schemas.microsoft.com/office/drawing/2014/main" id="{035EB6B6-E124-76A8-A7F7-5B493A66576A}"/>
              </a:ext>
            </a:extLst>
          </p:cNvPr>
          <p:cNvPicPr>
            <a:picLocks noChangeAspect="1"/>
          </p:cNvPicPr>
          <p:nvPr/>
        </p:nvPicPr>
        <p:blipFill>
          <a:blip r:embed="rId3"/>
          <a:stretch>
            <a:fillRect/>
          </a:stretch>
        </p:blipFill>
        <p:spPr>
          <a:xfrm>
            <a:off x="862642" y="1877717"/>
            <a:ext cx="6096000" cy="1636076"/>
          </a:xfrm>
          <a:prstGeom prst="rect">
            <a:avLst/>
          </a:prstGeom>
        </p:spPr>
      </p:pic>
      <p:sp>
        <p:nvSpPr>
          <p:cNvPr id="7" name="TextBox 6">
            <a:extLst>
              <a:ext uri="{FF2B5EF4-FFF2-40B4-BE49-F238E27FC236}">
                <a16:creationId xmlns:a16="http://schemas.microsoft.com/office/drawing/2014/main" id="{502E66E1-3A93-895E-2369-CA00DDE1C81D}"/>
              </a:ext>
            </a:extLst>
          </p:cNvPr>
          <p:cNvSpPr txBox="1"/>
          <p:nvPr/>
        </p:nvSpPr>
        <p:spPr>
          <a:xfrm>
            <a:off x="731683" y="3724673"/>
            <a:ext cx="8201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2. Use your credentials to login to Furniturebank.net -- </a:t>
            </a:r>
            <a:endParaRPr lang="en-US" sz="2000" dirty="0">
              <a:latin typeface="Century Gothic" panose="020B0502020202020204"/>
            </a:endParaRPr>
          </a:p>
          <a:p>
            <a:r>
              <a:rPr lang="en-US" sz="2000" b="1" dirty="0">
                <a:latin typeface="Rockwell"/>
              </a:rPr>
              <a:t>DO NOT SHARE YOUR CREDENTIALS.  </a:t>
            </a:r>
            <a:endParaRPr lang="en-US" sz="2000"/>
          </a:p>
        </p:txBody>
      </p:sp>
      <p:pic>
        <p:nvPicPr>
          <p:cNvPr id="8" name="Picture 7" descr="A screenshot of a computer&#10;&#10;Description automatically generated">
            <a:extLst>
              <a:ext uri="{FF2B5EF4-FFF2-40B4-BE49-F238E27FC236}">
                <a16:creationId xmlns:a16="http://schemas.microsoft.com/office/drawing/2014/main" id="{015855BE-1803-69B6-FD10-7D146458DC52}"/>
              </a:ext>
            </a:extLst>
          </p:cNvPr>
          <p:cNvPicPr>
            <a:picLocks noChangeAspect="1"/>
          </p:cNvPicPr>
          <p:nvPr/>
        </p:nvPicPr>
        <p:blipFill>
          <a:blip r:embed="rId4"/>
          <a:stretch>
            <a:fillRect/>
          </a:stretch>
        </p:blipFill>
        <p:spPr>
          <a:xfrm>
            <a:off x="6326037" y="4161156"/>
            <a:ext cx="3996907" cy="2374443"/>
          </a:xfrm>
          <a:prstGeom prst="rect">
            <a:avLst/>
          </a:prstGeom>
        </p:spPr>
      </p:pic>
    </p:spTree>
    <p:extLst>
      <p:ext uri="{BB962C8B-B14F-4D97-AF65-F5344CB8AC3E}">
        <p14:creationId xmlns:p14="http://schemas.microsoft.com/office/powerpoint/2010/main" val="183049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70DA15-595E-6551-6655-5D2E22B5E4CD}"/>
              </a:ext>
            </a:extLst>
          </p:cNvPr>
          <p:cNvSpPr txBox="1"/>
          <p:nvPr/>
        </p:nvSpPr>
        <p:spPr>
          <a:xfrm>
            <a:off x="454325" y="80513"/>
            <a:ext cx="96012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Rockwell"/>
                <a:cs typeface="Segoe UI"/>
              </a:rPr>
              <a:t>Scheduling an Appointment, Cont..</a:t>
            </a:r>
          </a:p>
          <a:p>
            <a:r>
              <a:rPr lang="en-US" sz="2400" dirty="0">
                <a:latin typeface="Rockwell"/>
                <a:cs typeface="Segoe UI"/>
              </a:rPr>
              <a:t>​</a:t>
            </a:r>
          </a:p>
          <a:p>
            <a:r>
              <a:rPr lang="en-US" sz="2000" b="1" dirty="0">
                <a:latin typeface="Rockwell"/>
                <a:cs typeface="Arial"/>
              </a:rPr>
              <a:t>3. Choose Submit a Client Referral (Or you can look at the calendar of available appointments first.)</a:t>
            </a:r>
          </a:p>
        </p:txBody>
      </p:sp>
      <p:pic>
        <p:nvPicPr>
          <p:cNvPr id="3" name="Picture 2" descr="A screenshot of a phone account&#10;&#10;Description automatically generated">
            <a:extLst>
              <a:ext uri="{FF2B5EF4-FFF2-40B4-BE49-F238E27FC236}">
                <a16:creationId xmlns:a16="http://schemas.microsoft.com/office/drawing/2014/main" id="{8E942B2C-B67E-DD9E-B208-7EA35408D0D0}"/>
              </a:ext>
            </a:extLst>
          </p:cNvPr>
          <p:cNvPicPr>
            <a:picLocks noChangeAspect="1"/>
          </p:cNvPicPr>
          <p:nvPr/>
        </p:nvPicPr>
        <p:blipFill>
          <a:blip r:embed="rId3"/>
          <a:stretch>
            <a:fillRect/>
          </a:stretch>
        </p:blipFill>
        <p:spPr>
          <a:xfrm>
            <a:off x="460075" y="1608069"/>
            <a:ext cx="7001773" cy="2391029"/>
          </a:xfrm>
          <a:prstGeom prst="rect">
            <a:avLst/>
          </a:prstGeom>
        </p:spPr>
      </p:pic>
      <p:sp>
        <p:nvSpPr>
          <p:cNvPr id="4" name="TextBox 3">
            <a:extLst>
              <a:ext uri="{FF2B5EF4-FFF2-40B4-BE49-F238E27FC236}">
                <a16:creationId xmlns:a16="http://schemas.microsoft.com/office/drawing/2014/main" id="{9394D275-36C0-C44B-3695-9792D33D56A4}"/>
              </a:ext>
            </a:extLst>
          </p:cNvPr>
          <p:cNvSpPr txBox="1"/>
          <p:nvPr/>
        </p:nvSpPr>
        <p:spPr>
          <a:xfrm>
            <a:off x="454324" y="4451231"/>
            <a:ext cx="42240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rPr>
              <a:t>3. Move through the screens of Client Information.  </a:t>
            </a:r>
            <a:endParaRPr lang="en-US"/>
          </a:p>
          <a:p>
            <a:endParaRPr lang="en-US" sz="2000" b="1" dirty="0">
              <a:latin typeface="Rockwell"/>
            </a:endParaRPr>
          </a:p>
          <a:p>
            <a:r>
              <a:rPr lang="en-US" sz="2000" b="1" dirty="0">
                <a:latin typeface="Rockwell"/>
              </a:rPr>
              <a:t>Be sure to fill out ALL information.  </a:t>
            </a:r>
            <a:endParaRPr lang="en-US"/>
          </a:p>
        </p:txBody>
      </p:sp>
      <p:pic>
        <p:nvPicPr>
          <p:cNvPr id="5" name="Picture 4" descr="A screenshot of a computer&#10;&#10;Description automatically generated">
            <a:extLst>
              <a:ext uri="{FF2B5EF4-FFF2-40B4-BE49-F238E27FC236}">
                <a16:creationId xmlns:a16="http://schemas.microsoft.com/office/drawing/2014/main" id="{ACEA9C4E-EE1A-B2D8-1611-F3404C7C99AE}"/>
              </a:ext>
            </a:extLst>
          </p:cNvPr>
          <p:cNvPicPr>
            <a:picLocks noChangeAspect="1"/>
          </p:cNvPicPr>
          <p:nvPr/>
        </p:nvPicPr>
        <p:blipFill>
          <a:blip r:embed="rId4"/>
          <a:stretch>
            <a:fillRect/>
          </a:stretch>
        </p:blipFill>
        <p:spPr>
          <a:xfrm>
            <a:off x="5046453" y="3360420"/>
            <a:ext cx="6096000" cy="3185160"/>
          </a:xfrm>
          <a:prstGeom prst="rect">
            <a:avLst/>
          </a:prstGeom>
        </p:spPr>
      </p:pic>
    </p:spTree>
    <p:extLst>
      <p:ext uri="{BB962C8B-B14F-4D97-AF65-F5344CB8AC3E}">
        <p14:creationId xmlns:p14="http://schemas.microsoft.com/office/powerpoint/2010/main" val="1575957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3325b5-c3d7-4afe-92e7-9d2f3c6b7082">
      <Terms xmlns="http://schemas.microsoft.com/office/infopath/2007/PartnerControls"/>
    </lcf76f155ced4ddcb4097134ff3c332f>
    <TaxCatchAll xmlns="3b436974-83c6-416b-b06c-69dc2916df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02B66F62A76E4385B5A2B68D3FA735" ma:contentTypeVersion="19" ma:contentTypeDescription="Create a new document." ma:contentTypeScope="" ma:versionID="46b1112fd55b637dcc7442afe0edfb44">
  <xsd:schema xmlns:xsd="http://www.w3.org/2001/XMLSchema" xmlns:xs="http://www.w3.org/2001/XMLSchema" xmlns:p="http://schemas.microsoft.com/office/2006/metadata/properties" xmlns:ns2="673325b5-c3d7-4afe-92e7-9d2f3c6b7082" xmlns:ns3="3b436974-83c6-416b-b06c-69dc2916df58" targetNamespace="http://schemas.microsoft.com/office/2006/metadata/properties" ma:root="true" ma:fieldsID="8a4379d7418d24d6d4dbfb19f482712c" ns2:_="" ns3:_="">
    <xsd:import namespace="673325b5-c3d7-4afe-92e7-9d2f3c6b7082"/>
    <xsd:import namespace="3b436974-83c6-416b-b06c-69dc2916df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3325b5-c3d7-4afe-92e7-9d2f3c6b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4bdca2-028d-46df-8b91-8caa8da407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36974-83c6-416b-b06c-69dc2916df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bbeeb95-5c41-473f-9d18-b4390d17e35c}" ma:internalName="TaxCatchAll" ma:showField="CatchAllData" ma:web="3b436974-83c6-416b-b06c-69dc2916df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5B9E4-C094-45FA-832C-59EF5723C217}">
  <ds:schemaRefs>
    <ds:schemaRef ds:uri="http://purl.org/dc/elements/1.1/"/>
    <ds:schemaRef ds:uri="http://schemas.microsoft.com/office/2006/metadata/properties"/>
    <ds:schemaRef ds:uri="http://purl.org/dc/dcmitype/"/>
    <ds:schemaRef ds:uri="3b436974-83c6-416b-b06c-69dc2916df58"/>
    <ds:schemaRef ds:uri="http://schemas.microsoft.com/office/infopath/2007/PartnerControls"/>
    <ds:schemaRef ds:uri="http://schemas.microsoft.com/office/2006/documentManagement/types"/>
    <ds:schemaRef ds:uri="http://schemas.openxmlformats.org/package/2006/metadata/core-properties"/>
    <ds:schemaRef ds:uri="673325b5-c3d7-4afe-92e7-9d2f3c6b7082"/>
    <ds:schemaRef ds:uri="http://www.w3.org/XML/1998/namespace"/>
    <ds:schemaRef ds:uri="http://purl.org/dc/terms/"/>
  </ds:schemaRefs>
</ds:datastoreItem>
</file>

<file path=customXml/itemProps2.xml><?xml version="1.0" encoding="utf-8"?>
<ds:datastoreItem xmlns:ds="http://schemas.openxmlformats.org/officeDocument/2006/customXml" ds:itemID="{8EEFE43F-A559-46BE-B259-BF109A42FF19}">
  <ds:schemaRefs>
    <ds:schemaRef ds:uri="http://schemas.microsoft.com/sharepoint/v3/contenttype/forms"/>
  </ds:schemaRefs>
</ds:datastoreItem>
</file>

<file path=customXml/itemProps3.xml><?xml version="1.0" encoding="utf-8"?>
<ds:datastoreItem xmlns:ds="http://schemas.openxmlformats.org/officeDocument/2006/customXml" ds:itemID="{D8EDBB5F-1A7E-42F1-9B9C-3BF79D7AA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3325b5-c3d7-4afe-92e7-9d2f3c6b7082"/>
    <ds:schemaRef ds:uri="3b436974-83c6-416b-b06c-69dc2916d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2513</TotalTime>
  <Words>1116</Words>
  <Application>Microsoft Office PowerPoint</Application>
  <PresentationFormat>Widescreen</PresentationFormat>
  <Paragraphs>127</Paragraphs>
  <Slides>24</Slides>
  <Notes>10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vt:lpstr>
      <vt:lpstr>PowerPoint Presentation</vt:lpstr>
      <vt:lpstr>PowerPoint Presentation</vt:lpstr>
      <vt:lpstr>Our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Email confirmation will be sent.  Please check your spam folder.    All appointments are also listed in your account.</vt:lpstr>
      <vt:lpstr>PowerPoint Presentation</vt:lpstr>
      <vt:lpstr>PowerPoint Presentation</vt:lpstr>
      <vt:lpstr>PowerPoint Presentation</vt:lpstr>
      <vt:lpstr>PowerPoint Presentation</vt:lpstr>
      <vt:lpstr>PowerPoint Presentation</vt:lpstr>
      <vt:lpstr>FEES: Your organization will be invoiced monthly, net 30 days.</vt:lpstr>
      <vt:lpstr>Send us furniture donations As a part of your partnership agreement, please send individuals who may reach out to you with furniture donations to us.    By repairing, restoring and housing furniture for all, we can ensure your guests have an abundance from which to choose for their appointment.   Flourish is 100% donation based using home pickups, corporate partnerships, and community drives to fill our warehouse.</vt:lpstr>
      <vt:lpstr>To Receive Your Credentials 1.  Go to Client Services Tab on Flourishfurniturebank.org 2. Choose For Case Managers Tab 3. Download and complete Case Manager Orientation Quiz. 4. Email test to ClientServices@Flourishfurniturebank.org 5.  Ask your supervisor to email clientservices@flourishfurniturebank.org giving permission for you to be added as a referrer for your agency.  5. Upon passing the test and receiving approval from your supervisor, your credentials will be emailed to you.  Please check your spam folder.   6. Add *@flourish.furniturebank.net to your address book to ensure you will receive emails.     Always use ClientServices@Flourishfurniturebank.org as your resource email for questions, forms and more!  </vt:lpstr>
      <vt:lpstr>Take a Flourish Tour!!!  Please email us to set up a tour!  Having a tour of Flourish before referring clients really helps you understand the flow and process.  Plus, we just really want to meet you!  You will get to visit the showroom where your clients will shop plus see all of our prep areas like our woodworking department, sewing department, and more!  Email us at ClientServices@FlourishFurnitureBank.org to set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Van Pelt</dc:creator>
  <cp:lastModifiedBy>Amy Cox</cp:lastModifiedBy>
  <cp:revision>1383</cp:revision>
  <dcterms:created xsi:type="dcterms:W3CDTF">2020-11-10T14:41:54Z</dcterms:created>
  <dcterms:modified xsi:type="dcterms:W3CDTF">2026-05-19T17:24:27Z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0x010100C602B66F62A76E4385B5A2B68D3FA735</vt:lpwstr>
  </property>
  <property fmtid="{D5CDD505-2E9C-101B-9397-08002B2CF9AE}" pid="3" name="MediaServiceImageTags">
    <vt:lpwstr/>
  </property>
</Properties>
</file>